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12192000"/>
  <p:embeddedFontLst>
    <p:embeddedFont>
      <p:font typeface="Inter" panose="02000503000000020004" pitchFamily="2"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94511"/>
  </p:normalViewPr>
  <p:slideViewPr>
    <p:cSldViewPr snapToGrid="0" snapToObjects="1">
      <p:cViewPr varScale="1">
        <p:scale>
          <a:sx n="139" d="100"/>
          <a:sy n="139" d="100"/>
        </p:scale>
        <p:origin x="15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893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094476" y="285976"/>
            <a:ext cx="5153641" cy="5685896"/>
          </a:xfrm>
          <a:prstGeom prst="rect">
            <a:avLst/>
          </a:prstGeom>
          <a:noFill/>
        </p:spPr>
        <p:txBody>
          <a:bodyPr wrap="square" lIns="0" tIns="0" rIns="0" bIns="0" rtlCol="0" anchor="ctr"/>
          <a:lstStyle/>
          <a:p>
            <a:pPr algn="l">
              <a:lnSpc>
                <a:spcPts val="7465"/>
              </a:lnSpc>
              <a:buNone/>
            </a:pPr>
            <a:r>
              <a:rPr lang="en-US" sz="6413" b="1" kern="0" spc="-385" dirty="0">
                <a:solidFill>
                  <a:srgbClr val="333333"/>
                </a:solidFill>
                <a:latin typeface="Inter" pitchFamily="34" charset="0"/>
                <a:ea typeface="Inter" pitchFamily="34" charset="-122"/>
                <a:cs typeface="Inter" pitchFamily="34" charset="-120"/>
              </a:rPr>
              <a:t>AWS-Based Superstore Data Analysis: A Research-Oriented Approach</a:t>
            </a:r>
            <a:endParaRPr lang="en-US" dirty="0"/>
          </a:p>
        </p:txBody>
      </p:sp>
      <p:sp>
        <p:nvSpPr>
          <p:cNvPr id="3" name="Object 2"/>
          <p:cNvSpPr/>
          <p:nvPr/>
        </p:nvSpPr>
        <p:spPr>
          <a:xfrm>
            <a:off x="6094476" y="6131525"/>
            <a:ext cx="5153641" cy="337607"/>
          </a:xfrm>
          <a:prstGeom prst="rect">
            <a:avLst/>
          </a:prstGeom>
          <a:noFill/>
        </p:spPr>
        <p:txBody>
          <a:bodyPr wrap="square" lIns="0" tIns="0" rIns="0" bIns="0" rtlCol="0" anchor="ctr"/>
          <a:lstStyle/>
          <a:p>
            <a:pPr algn="l">
              <a:lnSpc>
                <a:spcPts val="2660"/>
              </a:lnSpc>
              <a:spcBef>
                <a:spcPts val="1232"/>
              </a:spcBef>
              <a:buNone/>
            </a:pPr>
            <a:r>
              <a:rPr lang="en-US" sz="1924" kern="0" spc="-38" dirty="0">
                <a:solidFill>
                  <a:srgbClr val="000000">
                    <a:alpha val="56000"/>
                  </a:srgbClr>
                </a:solidFill>
                <a:latin typeface="Inter" pitchFamily="34" charset="0"/>
                <a:ea typeface="Inter" pitchFamily="34" charset="-122"/>
                <a:cs typeface="Inter" pitchFamily="34" charset="-120"/>
              </a:rPr>
              <a:t> Marcelo Vicente and Harry Depina </a:t>
            </a:r>
            <a:endParaRPr lang="en-US" dirty="0"/>
          </a:p>
        </p:txBody>
      </p:sp>
      <p:sp>
        <p:nvSpPr>
          <p:cNvPr id="4" name="Object 3"/>
          <p:cNvSpPr/>
          <p:nvPr/>
        </p:nvSpPr>
        <p:spPr>
          <a:xfrm>
            <a:off x="0" y="0"/>
            <a:ext cx="5713571" cy="6856286"/>
          </a:xfrm>
          <a:prstGeom prst="rect">
            <a:avLst/>
          </a:prstGeom>
          <a:solidFill>
            <a:srgbClr val="000000">
              <a:alpha val="0"/>
            </a:srgbClr>
          </a:solidFill>
        </p:spPr>
        <p:txBody>
          <a:bodyPr/>
          <a:lstStyle/>
          <a:p>
            <a:endParaRPr lang="en-US"/>
          </a:p>
        </p:txBody>
      </p:sp>
      <p:pic>
        <p:nvPicPr>
          <p:cNvPr id="5" name="Object 4" descr="cover.jpg"/>
          <p:cNvPicPr>
            <a:picLocks noChangeAspect="1"/>
          </p:cNvPicPr>
          <p:nvPr/>
        </p:nvPicPr>
        <p:blipFill>
          <a:blip r:embed="rId3"/>
          <a:srcRect l="22403" r="22403"/>
          <a:stretch/>
        </p:blipFill>
        <p:spPr>
          <a:xfrm>
            <a:off x="0" y="0"/>
            <a:ext cx="5713571" cy="6856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Implementation Challenges and Problem Solving</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075931"/>
            <a:ext cx="2961534" cy="1190327"/>
          </a:xfrm>
          <a:prstGeom prst="rect">
            <a:avLst/>
          </a:prstGeom>
        </p:spPr>
      </p:pic>
      <p:sp>
        <p:nvSpPr>
          <p:cNvPr id="4" name="Object 3"/>
          <p:cNvSpPr/>
          <p:nvPr/>
        </p:nvSpPr>
        <p:spPr>
          <a:xfrm>
            <a:off x="552312" y="2272037"/>
            <a:ext cx="2513971" cy="798114"/>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Challenge 1: Correct Folder Naming for Partition Detection</a:t>
            </a:r>
            <a:endParaRPr lang="en-US" dirty="0"/>
          </a:p>
        </p:txBody>
      </p:sp>
      <p:sp>
        <p:nvSpPr>
          <p:cNvPr id="5" name="Object 4"/>
          <p:cNvSpPr/>
          <p:nvPr/>
        </p:nvSpPr>
        <p:spPr>
          <a:xfrm>
            <a:off x="761810" y="3397045"/>
            <a:ext cx="2513971" cy="1316056"/>
          </a:xfrm>
          <a:prstGeom prst="rect">
            <a:avLst/>
          </a:prstGeom>
          <a:noFill/>
        </p:spPr>
        <p:txBody>
          <a:bodyPr wrap="square" lIns="0" tIns="0" rIns="0" bIns="0" rtlCol="0" anchor="t"/>
          <a:lstStyle/>
          <a:p>
            <a:pPr algn="l">
              <a:lnSpc>
                <a:spcPts val="2074"/>
              </a:lnSpc>
              <a:buNone/>
            </a:pPr>
            <a:r>
              <a:rPr lang="en-US" sz="1500" kern="0" spc="-30" dirty="0">
                <a:solidFill>
                  <a:srgbClr val="FFFFFF">
                    <a:alpha val="80000"/>
                  </a:srgbClr>
                </a:solidFill>
                <a:latin typeface="Inter" pitchFamily="34" charset="0"/>
                <a:ea typeface="Inter" pitchFamily="34" charset="-122"/>
                <a:cs typeface="Inter" pitchFamily="34" charset="-120"/>
              </a:rPr>
              <a:t>Importance of using snapshot_day=YYYY-MM-DD format to enable proper partition detection by the AWS Glue crawler.</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7690" y="2075931"/>
            <a:ext cx="2961534" cy="1190327"/>
          </a:xfrm>
          <a:prstGeom prst="rect">
            <a:avLst/>
          </a:prstGeom>
        </p:spPr>
      </p:pic>
      <p:sp>
        <p:nvSpPr>
          <p:cNvPr id="7" name="Object 6"/>
          <p:cNvSpPr/>
          <p:nvPr/>
        </p:nvSpPr>
        <p:spPr>
          <a:xfrm>
            <a:off x="3613834" y="2272037"/>
            <a:ext cx="2199725" cy="798114"/>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Challenge 2: Setting Up Query Result Locations in Athena</a:t>
            </a:r>
            <a:endParaRPr lang="en-US" dirty="0"/>
          </a:p>
        </p:txBody>
      </p:sp>
      <p:sp>
        <p:nvSpPr>
          <p:cNvPr id="8" name="Object 7"/>
          <p:cNvSpPr/>
          <p:nvPr/>
        </p:nvSpPr>
        <p:spPr>
          <a:xfrm>
            <a:off x="3523369" y="3397045"/>
            <a:ext cx="2513971" cy="1052845"/>
          </a:xfrm>
          <a:prstGeom prst="rect">
            <a:avLst/>
          </a:prstGeom>
          <a:noFill/>
        </p:spPr>
        <p:txBody>
          <a:bodyPr wrap="square" lIns="0" tIns="0" rIns="0" bIns="0" rtlCol="0" anchor="t"/>
          <a:lstStyle/>
          <a:p>
            <a:pPr algn="l">
              <a:lnSpc>
                <a:spcPts val="2074"/>
              </a:lnSpc>
              <a:buNone/>
            </a:pPr>
            <a:r>
              <a:rPr lang="en-US" sz="1500" kern="0" spc="-30" dirty="0">
                <a:solidFill>
                  <a:srgbClr val="FFFFFF">
                    <a:alpha val="80000"/>
                  </a:srgbClr>
                </a:solidFill>
                <a:latin typeface="Inter" pitchFamily="34" charset="0"/>
                <a:ea typeface="Inter" pitchFamily="34" charset="-122"/>
                <a:cs typeface="Inter" pitchFamily="34" charset="-120"/>
              </a:rPr>
              <a:t>Needed to configure an S3 output folder for storing the results of queries executed in Amazon Athena.</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9249" y="2075931"/>
            <a:ext cx="2961534" cy="1190327"/>
          </a:xfrm>
          <a:prstGeom prst="rect">
            <a:avLst/>
          </a:prstGeom>
        </p:spPr>
      </p:pic>
      <p:sp>
        <p:nvSpPr>
          <p:cNvPr id="10" name="Object 9"/>
          <p:cNvSpPr/>
          <p:nvPr/>
        </p:nvSpPr>
        <p:spPr>
          <a:xfrm>
            <a:off x="6375393" y="2405354"/>
            <a:ext cx="2199725" cy="532076"/>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Challenge 3: IAM Permissions</a:t>
            </a:r>
            <a:endParaRPr lang="en-US" dirty="0"/>
          </a:p>
        </p:txBody>
      </p:sp>
      <p:sp>
        <p:nvSpPr>
          <p:cNvPr id="11" name="Object 10"/>
          <p:cNvSpPr/>
          <p:nvPr/>
        </p:nvSpPr>
        <p:spPr>
          <a:xfrm>
            <a:off x="6284928" y="3397045"/>
            <a:ext cx="2513971" cy="1316056"/>
          </a:xfrm>
          <a:prstGeom prst="rect">
            <a:avLst/>
          </a:prstGeom>
          <a:noFill/>
        </p:spPr>
        <p:txBody>
          <a:bodyPr wrap="square" lIns="0" tIns="0" rIns="0" bIns="0" rtlCol="0" anchor="t"/>
          <a:lstStyle/>
          <a:p>
            <a:pPr algn="l">
              <a:lnSpc>
                <a:spcPts val="2074"/>
              </a:lnSpc>
              <a:buNone/>
            </a:pPr>
            <a:r>
              <a:rPr lang="en-US" sz="1500" kern="0" spc="-30" dirty="0">
                <a:solidFill>
                  <a:srgbClr val="FFFFFF">
                    <a:alpha val="80000"/>
                  </a:srgbClr>
                </a:solidFill>
                <a:latin typeface="Inter" pitchFamily="34" charset="0"/>
                <a:ea typeface="Inter" pitchFamily="34" charset="-122"/>
                <a:cs typeface="Inter" pitchFamily="34" charset="-120"/>
              </a:rPr>
              <a:t>Created proper AWS Glue service roles with the necessary permissions to access the S3 buckets used in the project.</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0809" y="2075931"/>
            <a:ext cx="2952012" cy="1190327"/>
          </a:xfrm>
          <a:prstGeom prst="rect">
            <a:avLst/>
          </a:prstGeom>
        </p:spPr>
      </p:pic>
      <p:sp>
        <p:nvSpPr>
          <p:cNvPr id="13" name="Object 12"/>
          <p:cNvSpPr/>
          <p:nvPr/>
        </p:nvSpPr>
        <p:spPr>
          <a:xfrm>
            <a:off x="9136953" y="2405354"/>
            <a:ext cx="2199725" cy="532076"/>
          </a:xfrm>
          <a:prstGeom prst="rect">
            <a:avLst/>
          </a:prstGeom>
          <a:noFill/>
        </p:spPr>
        <p:txBody>
          <a:bodyPr wrap="square" lIns="0" tIns="0" rIns="0" bIns="0" rtlCol="0" anchor="t"/>
          <a:lstStyle/>
          <a:p>
            <a:pPr algn="ctr">
              <a:lnSpc>
                <a:spcPts val="2096"/>
              </a:lnSpc>
              <a:buNone/>
            </a:pPr>
            <a:r>
              <a:rPr lang="en-US" sz="1800" b="1" kern="0" spc="-108" dirty="0">
                <a:solidFill>
                  <a:srgbClr val="333333"/>
                </a:solidFill>
                <a:latin typeface="Inter" pitchFamily="34" charset="0"/>
                <a:ea typeface="Inter" pitchFamily="34" charset="-122"/>
                <a:cs typeface="Inter" pitchFamily="34" charset="-120"/>
              </a:rPr>
              <a:t>Problem-Solving Approach</a:t>
            </a:r>
            <a:endParaRPr lang="en-US" dirty="0"/>
          </a:p>
        </p:txBody>
      </p:sp>
      <p:sp>
        <p:nvSpPr>
          <p:cNvPr id="14" name="Object 13"/>
          <p:cNvSpPr/>
          <p:nvPr/>
        </p:nvSpPr>
        <p:spPr>
          <a:xfrm>
            <a:off x="9046488" y="3397045"/>
            <a:ext cx="2513971" cy="2368900"/>
          </a:xfrm>
          <a:prstGeom prst="rect">
            <a:avLst/>
          </a:prstGeom>
          <a:noFill/>
        </p:spPr>
        <p:txBody>
          <a:bodyPr wrap="square" lIns="0" tIns="0" rIns="0" bIns="0" rtlCol="0" anchor="t"/>
          <a:lstStyle/>
          <a:p>
            <a:pPr algn="l">
              <a:lnSpc>
                <a:spcPts val="2074"/>
              </a:lnSpc>
              <a:buNone/>
            </a:pPr>
            <a:r>
              <a:rPr lang="en-US" sz="1500" kern="0" spc="-30" dirty="0">
                <a:solidFill>
                  <a:srgbClr val="FFFFFF">
                    <a:alpha val="80000"/>
                  </a:srgbClr>
                </a:solidFill>
                <a:latin typeface="Inter" pitchFamily="34" charset="0"/>
                <a:ea typeface="Inter" pitchFamily="34" charset="-122"/>
                <a:cs typeface="Inter" pitchFamily="34" charset="-120"/>
              </a:rPr>
              <a:t>The team followed a systematic approach to troubleshoot the challenges, including carefully reviewing AWS documentation, watching YouTube tutorials, and conducting trial-and-error tests with small datasets.</a:t>
            </a:r>
            <a:endParaRPr lang="en-US" dirty="0"/>
          </a:p>
        </p:txBody>
      </p:sp>
      <p:sp>
        <p:nvSpPr>
          <p:cNvPr id="15" name="Object 14"/>
          <p:cNvSpPr/>
          <p:nvPr/>
        </p:nvSpPr>
        <p:spPr>
          <a:xfrm>
            <a:off x="11798525" y="6497848"/>
            <a:ext cx="199975" cy="236875"/>
          </a:xfrm>
          <a:prstGeom prst="rect">
            <a:avLst/>
          </a:prstGeom>
          <a:noFill/>
        </p:spPr>
        <p:txBody>
          <a:bodyPr/>
          <a:lstStyle/>
          <a:p>
            <a:endParaRPr lang="en-US"/>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 xmlns:ma14="http://schemas.microsoft.com/office/mac/drawingml/2011/main" val="0"/>
            </a:ext>
          </a:extLst>
        </p:spPr>
        <p:txBody>
          <a:bodyPr/>
          <a:lstStyle>
            <a:lvl1pPr>
              <a:defRPr sz="1100"/>
            </a:lvl1pPr>
          </a:lstStyle>
          <a:p>
            <a:fld id="{F7021451-1387-4CA6-816F-3879F97B5CBC}"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Real-World Company Examples</a:t>
            </a:r>
            <a:endParaRPr lang="en-US" dirty="0"/>
          </a:p>
        </p:txBody>
      </p:sp>
      <p:sp>
        <p:nvSpPr>
          <p:cNvPr id="3" name="Object 2"/>
          <p:cNvSpPr/>
          <p:nvPr/>
        </p:nvSpPr>
        <p:spPr>
          <a:xfrm>
            <a:off x="476131" y="1590277"/>
            <a:ext cx="5523119" cy="4313746"/>
          </a:xfrm>
          <a:prstGeom prst="rect">
            <a:avLst/>
          </a:prstGeom>
          <a:solidFill>
            <a:srgbClr val="FFFFFF"/>
          </a:solidFill>
          <a:ln w="12700">
            <a:solidFill>
              <a:srgbClr val="000000">
                <a:alpha val="10000"/>
              </a:srgbClr>
            </a:solidFill>
            <a:prstDash val="solid"/>
            <a:miter lim="800000"/>
          </a:ln>
        </p:spPr>
        <p:txBody>
          <a:bodyPr/>
          <a:lstStyle/>
          <a:p>
            <a:endParaRPr lang="en-US"/>
          </a:p>
        </p:txBody>
      </p:sp>
      <p:sp>
        <p:nvSpPr>
          <p:cNvPr id="4" name="Object 3"/>
          <p:cNvSpPr/>
          <p:nvPr/>
        </p:nvSpPr>
        <p:spPr>
          <a:xfrm>
            <a:off x="476131" y="1590277"/>
            <a:ext cx="5523119" cy="4313746"/>
          </a:xfrm>
          <a:prstGeom prst="rect">
            <a:avLst/>
          </a:prstGeom>
          <a:noFill/>
          <a:ln w="12700">
            <a:solidFill>
              <a:srgbClr val="000000">
                <a:alpha val="10000"/>
              </a:srgbClr>
            </a:solidFill>
            <a:prstDash val="solid"/>
            <a:miter lim="800000"/>
          </a:ln>
        </p:spPr>
        <p:txBody>
          <a:bodyPr/>
          <a:lstStyle/>
          <a:p>
            <a:endParaRPr lang="en-US"/>
          </a:p>
        </p:txBody>
      </p:sp>
      <p:pic>
        <p:nvPicPr>
          <p:cNvPr id="5" name="Object 4" descr="Walmart-4"/>
          <p:cNvPicPr>
            <a:picLocks noChangeAspect="1"/>
          </p:cNvPicPr>
          <p:nvPr/>
        </p:nvPicPr>
        <p:blipFill>
          <a:blip r:embed="rId3"/>
          <a:srcRect l="-10533" r="-10533"/>
          <a:stretch/>
        </p:blipFill>
        <p:spPr>
          <a:xfrm>
            <a:off x="857036" y="1780730"/>
            <a:ext cx="4761309" cy="3932842"/>
          </a:xfrm>
          <a:prstGeom prst="rect">
            <a:avLst/>
          </a:prstGeom>
        </p:spPr>
      </p:pic>
      <p:sp>
        <p:nvSpPr>
          <p:cNvPr id="6" name="Object 5"/>
          <p:cNvSpPr/>
          <p:nvPr/>
        </p:nvSpPr>
        <p:spPr>
          <a:xfrm>
            <a:off x="6142089" y="1590277"/>
            <a:ext cx="5523119" cy="4313746"/>
          </a:xfrm>
          <a:prstGeom prst="rect">
            <a:avLst/>
          </a:prstGeom>
          <a:solidFill>
            <a:srgbClr val="FFFFFF"/>
          </a:solidFill>
          <a:ln w="12700">
            <a:solidFill>
              <a:srgbClr val="000000">
                <a:alpha val="10000"/>
              </a:srgbClr>
            </a:solidFill>
            <a:prstDash val="solid"/>
            <a:miter lim="800000"/>
          </a:ln>
        </p:spPr>
        <p:txBody>
          <a:bodyPr/>
          <a:lstStyle/>
          <a:p>
            <a:endParaRPr lang="en-US"/>
          </a:p>
        </p:txBody>
      </p:sp>
      <p:sp>
        <p:nvSpPr>
          <p:cNvPr id="7" name="Object 6"/>
          <p:cNvSpPr/>
          <p:nvPr/>
        </p:nvSpPr>
        <p:spPr>
          <a:xfrm>
            <a:off x="6142089" y="1590277"/>
            <a:ext cx="5523119" cy="4313746"/>
          </a:xfrm>
          <a:prstGeom prst="rect">
            <a:avLst/>
          </a:prstGeom>
          <a:noFill/>
          <a:ln w="12700">
            <a:solidFill>
              <a:srgbClr val="000000">
                <a:alpha val="10000"/>
              </a:srgbClr>
            </a:solidFill>
            <a:prstDash val="solid"/>
            <a:miter lim="800000"/>
          </a:ln>
        </p:spPr>
        <p:txBody>
          <a:bodyPr/>
          <a:lstStyle/>
          <a:p>
            <a:endParaRPr lang="en-US"/>
          </a:p>
        </p:txBody>
      </p:sp>
      <p:pic>
        <p:nvPicPr>
          <p:cNvPr id="8" name="Object 7" descr="expedia-0"/>
          <p:cNvPicPr>
            <a:picLocks noChangeAspect="1"/>
          </p:cNvPicPr>
          <p:nvPr/>
        </p:nvPicPr>
        <p:blipFill>
          <a:blip r:embed="rId4"/>
          <a:srcRect l="-25758" t="-255882" r="-25758" b="-255882"/>
          <a:stretch/>
        </p:blipFill>
        <p:spPr>
          <a:xfrm>
            <a:off x="6522994" y="1780730"/>
            <a:ext cx="4761309" cy="3932842"/>
          </a:xfrm>
          <a:prstGeom prst="rect">
            <a:avLst/>
          </a:prstGeom>
        </p:spPr>
      </p:pic>
      <p:sp>
        <p:nvSpPr>
          <p:cNvPr id="9" name="Object 8"/>
          <p:cNvSpPr/>
          <p:nvPr/>
        </p:nvSpPr>
        <p:spPr>
          <a:xfrm>
            <a:off x="11836615" y="6497848"/>
            <a:ext cx="161885" cy="236875"/>
          </a:xfrm>
          <a:prstGeom prst="rect">
            <a:avLst/>
          </a:prstGeom>
          <a:noFill/>
        </p:spPr>
        <p:txBody>
          <a:bodyPr/>
          <a:lstStyle/>
          <a:p>
            <a:endParaRPr lang="en-US"/>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 xmlns:ma14="http://schemas.microsoft.com/office/mac/drawingml/2011/main" val="0"/>
            </a:ext>
          </a:extLst>
        </p:spPr>
        <p:txBody>
          <a:bodyPr/>
          <a:lstStyle>
            <a:lvl1pPr>
              <a:defRPr sz="1100"/>
            </a:lvl1pPr>
          </a:lstStyle>
          <a:p>
            <a:fld id="{F7021451-1387-4CA6-816F-3879F97B5CBC}"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333333"/>
                </a:solidFill>
                <a:latin typeface="Inter" pitchFamily="34" charset="0"/>
                <a:ea typeface="Inter" pitchFamily="34" charset="-122"/>
                <a:cs typeface="Inter" pitchFamily="34" charset="-120"/>
              </a:rPr>
              <a:t>Challenges During the Project Execution</a:t>
            </a:r>
            <a:endParaRPr lang="en-US" dirty="0"/>
          </a:p>
        </p:txBody>
      </p:sp>
      <p:sp>
        <p:nvSpPr>
          <p:cNvPr id="3" name="Object 2"/>
          <p:cNvSpPr/>
          <p:nvPr/>
        </p:nvSpPr>
        <p:spPr>
          <a:xfrm>
            <a:off x="1095101" y="1899762"/>
            <a:ext cx="714196" cy="714196"/>
          </a:xfrm>
          <a:prstGeom prst="ellipse">
            <a:avLst/>
          </a:prstGeom>
          <a:solidFill>
            <a:srgbClr val="22AAEE"/>
          </a:solidFill>
        </p:spPr>
        <p:txBody>
          <a:bodyPr/>
          <a:lstStyle/>
          <a:p>
            <a:endParaRPr lang="en-US"/>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0840" y="2127132"/>
            <a:ext cx="247588" cy="257111"/>
          </a:xfrm>
          <a:prstGeom prst="rect">
            <a:avLst/>
          </a:prstGeom>
        </p:spPr>
      </p:pic>
      <p:sp>
        <p:nvSpPr>
          <p:cNvPr id="5" name="Object 4"/>
          <p:cNvSpPr/>
          <p:nvPr/>
        </p:nvSpPr>
        <p:spPr>
          <a:xfrm>
            <a:off x="1999750" y="1853042"/>
            <a:ext cx="4242327" cy="266038"/>
          </a:xfrm>
          <a:prstGeom prst="rect">
            <a:avLst/>
          </a:prstGeom>
          <a:noFill/>
        </p:spPr>
        <p:txBody>
          <a:bodyPr wrap="square" lIns="0" tIns="0" rIns="0" bIns="0" rtlCol="0" anchor="t"/>
          <a:lstStyle/>
          <a:p>
            <a:pPr algn="l">
              <a:lnSpc>
                <a:spcPts val="2096"/>
              </a:lnSpc>
              <a:buNone/>
            </a:pPr>
            <a:r>
              <a:rPr lang="en-US" sz="1800" b="1" kern="0" spc="-108" dirty="0">
                <a:solidFill>
                  <a:srgbClr val="333333"/>
                </a:solidFill>
                <a:latin typeface="Inter" pitchFamily="34" charset="0"/>
                <a:ea typeface="Inter" pitchFamily="34" charset="-122"/>
                <a:cs typeface="Inter" pitchFamily="34" charset="-120"/>
              </a:rPr>
              <a:t>Glue crawler timing out</a:t>
            </a:r>
            <a:endParaRPr lang="en-US" dirty="0"/>
          </a:p>
        </p:txBody>
      </p:sp>
      <p:sp>
        <p:nvSpPr>
          <p:cNvPr id="6" name="Object 5"/>
          <p:cNvSpPr/>
          <p:nvPr/>
        </p:nvSpPr>
        <p:spPr>
          <a:xfrm>
            <a:off x="1999750" y="2196749"/>
            <a:ext cx="4242327" cy="526422"/>
          </a:xfrm>
          <a:prstGeom prst="rect">
            <a:avLst/>
          </a:prstGeom>
          <a:noFill/>
        </p:spPr>
        <p:txBody>
          <a:bodyPr wrap="square" lIns="0" tIns="0" rIns="0" bIns="0" rtlCol="0" anchor="t"/>
          <a:lstStyle/>
          <a:p>
            <a:pPr algn="l">
              <a:lnSpc>
                <a:spcPts val="2074"/>
              </a:lnSpc>
              <a:spcBef>
                <a:spcPts val="600"/>
              </a:spcBef>
              <a:buNone/>
            </a:pPr>
            <a:r>
              <a:rPr lang="en-US" sz="1500" kern="0" spc="-30" dirty="0">
                <a:solidFill>
                  <a:srgbClr val="000000">
                    <a:alpha val="56000"/>
                  </a:srgbClr>
                </a:solidFill>
                <a:latin typeface="Inter" pitchFamily="34" charset="0"/>
                <a:ea typeface="Inter" pitchFamily="34" charset="-122"/>
                <a:cs typeface="Inter" pitchFamily="34" charset="-120"/>
              </a:rPr>
              <a:t>Initial issues with wrong path settings caused Glue crawler timeouts</a:t>
            </a:r>
            <a:endParaRPr lang="en-US" dirty="0"/>
          </a:p>
        </p:txBody>
      </p:sp>
      <p:sp>
        <p:nvSpPr>
          <p:cNvPr id="7" name="Object 6"/>
          <p:cNvSpPr/>
          <p:nvPr/>
        </p:nvSpPr>
        <p:spPr>
          <a:xfrm>
            <a:off x="1095101" y="3137703"/>
            <a:ext cx="714196" cy="714196"/>
          </a:xfrm>
          <a:prstGeom prst="ellipse">
            <a:avLst/>
          </a:prstGeom>
          <a:solidFill>
            <a:srgbClr val="FFD9AD"/>
          </a:solidFill>
        </p:spPr>
        <p:txBody>
          <a:bodyPr/>
          <a:lstStyle/>
          <a:p>
            <a:endParaRPr lang="en-US"/>
          </a:p>
        </p:txBody>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1331" y="3348334"/>
            <a:ext cx="409473" cy="295201"/>
          </a:xfrm>
          <a:prstGeom prst="rect">
            <a:avLst/>
          </a:prstGeom>
        </p:spPr>
      </p:pic>
      <p:sp>
        <p:nvSpPr>
          <p:cNvPr id="9" name="Object 8"/>
          <p:cNvSpPr/>
          <p:nvPr/>
        </p:nvSpPr>
        <p:spPr>
          <a:xfrm>
            <a:off x="1999750" y="3090983"/>
            <a:ext cx="4242327" cy="266038"/>
          </a:xfrm>
          <a:prstGeom prst="rect">
            <a:avLst/>
          </a:prstGeom>
          <a:noFill/>
        </p:spPr>
        <p:txBody>
          <a:bodyPr wrap="square" lIns="0" tIns="0" rIns="0" bIns="0" rtlCol="0" anchor="t"/>
          <a:lstStyle/>
          <a:p>
            <a:pPr algn="l">
              <a:lnSpc>
                <a:spcPts val="2096"/>
              </a:lnSpc>
              <a:buNone/>
            </a:pPr>
            <a:r>
              <a:rPr lang="en-US" sz="1800" b="1" kern="0" spc="-108" dirty="0">
                <a:solidFill>
                  <a:srgbClr val="333333"/>
                </a:solidFill>
                <a:latin typeface="Inter" pitchFamily="34" charset="0"/>
                <a:ea typeface="Inter" pitchFamily="34" charset="-122"/>
                <a:cs typeface="Inter" pitchFamily="34" charset="-120"/>
              </a:rPr>
              <a:t>Checking S3 paths multiple times</a:t>
            </a:r>
            <a:endParaRPr lang="en-US" dirty="0"/>
          </a:p>
        </p:txBody>
      </p:sp>
      <p:sp>
        <p:nvSpPr>
          <p:cNvPr id="10" name="Object 9"/>
          <p:cNvSpPr/>
          <p:nvPr/>
        </p:nvSpPr>
        <p:spPr>
          <a:xfrm>
            <a:off x="1999750" y="3434690"/>
            <a:ext cx="4242327" cy="526422"/>
          </a:xfrm>
          <a:prstGeom prst="rect">
            <a:avLst/>
          </a:prstGeom>
          <a:noFill/>
        </p:spPr>
        <p:txBody>
          <a:bodyPr wrap="square" lIns="0" tIns="0" rIns="0" bIns="0" rtlCol="0" anchor="t"/>
          <a:lstStyle/>
          <a:p>
            <a:pPr algn="l">
              <a:lnSpc>
                <a:spcPts val="2074"/>
              </a:lnSpc>
              <a:spcBef>
                <a:spcPts val="600"/>
              </a:spcBef>
              <a:buNone/>
            </a:pPr>
            <a:r>
              <a:rPr lang="en-US" sz="1500" kern="0" spc="-30" dirty="0">
                <a:solidFill>
                  <a:srgbClr val="000000">
                    <a:alpha val="56000"/>
                  </a:srgbClr>
                </a:solidFill>
                <a:latin typeface="Inter" pitchFamily="34" charset="0"/>
                <a:ea typeface="Inter" pitchFamily="34" charset="-122"/>
                <a:cs typeface="Inter" pitchFamily="34" charset="-120"/>
              </a:rPr>
              <a:t>Had to recheck the S3 bucket and folder paths repeatedly to ensure correct configuration</a:t>
            </a:r>
            <a:endParaRPr lang="en-US" dirty="0"/>
          </a:p>
        </p:txBody>
      </p:sp>
      <p:sp>
        <p:nvSpPr>
          <p:cNvPr id="11" name="Object 10"/>
          <p:cNvSpPr/>
          <p:nvPr/>
        </p:nvSpPr>
        <p:spPr>
          <a:xfrm>
            <a:off x="6332541" y="1899762"/>
            <a:ext cx="714196" cy="714196"/>
          </a:xfrm>
          <a:prstGeom prst="ellipse">
            <a:avLst/>
          </a:prstGeom>
          <a:solidFill>
            <a:srgbClr val="FEC088"/>
          </a:solidFill>
        </p:spPr>
        <p:txBody>
          <a:bodyPr/>
          <a:lstStyle/>
          <a:p>
            <a:endParaRPr lang="en-US"/>
          </a:p>
        </p:txBody>
      </p:sp>
      <p:pic>
        <p:nvPicPr>
          <p:cNvPr id="12" name="Object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8772" y="2110394"/>
            <a:ext cx="409473" cy="295201"/>
          </a:xfrm>
          <a:prstGeom prst="rect">
            <a:avLst/>
          </a:prstGeom>
        </p:spPr>
      </p:pic>
      <p:sp>
        <p:nvSpPr>
          <p:cNvPr id="13" name="Object 12"/>
          <p:cNvSpPr/>
          <p:nvPr/>
        </p:nvSpPr>
        <p:spPr>
          <a:xfrm>
            <a:off x="7237190" y="1853042"/>
            <a:ext cx="4242327" cy="266038"/>
          </a:xfrm>
          <a:prstGeom prst="rect">
            <a:avLst/>
          </a:prstGeom>
          <a:noFill/>
        </p:spPr>
        <p:txBody>
          <a:bodyPr wrap="square" lIns="0" tIns="0" rIns="0" bIns="0" rtlCol="0" anchor="t"/>
          <a:lstStyle/>
          <a:p>
            <a:pPr algn="l">
              <a:lnSpc>
                <a:spcPts val="2096"/>
              </a:lnSpc>
              <a:buNone/>
            </a:pPr>
            <a:r>
              <a:rPr lang="en-US" sz="1800" b="1" kern="0" spc="-108" dirty="0">
                <a:solidFill>
                  <a:srgbClr val="333333"/>
                </a:solidFill>
                <a:latin typeface="Inter" pitchFamily="34" charset="0"/>
                <a:ea typeface="Inter" pitchFamily="34" charset="-122"/>
                <a:cs typeface="Inter" pitchFamily="34" charset="-120"/>
              </a:rPr>
              <a:t>Reviewing AWS Glue documentation</a:t>
            </a:r>
            <a:endParaRPr lang="en-US" dirty="0"/>
          </a:p>
        </p:txBody>
      </p:sp>
      <p:sp>
        <p:nvSpPr>
          <p:cNvPr id="14" name="Object 13"/>
          <p:cNvSpPr/>
          <p:nvPr/>
        </p:nvSpPr>
        <p:spPr>
          <a:xfrm>
            <a:off x="7237190" y="2196749"/>
            <a:ext cx="4242327" cy="789633"/>
          </a:xfrm>
          <a:prstGeom prst="rect">
            <a:avLst/>
          </a:prstGeom>
          <a:noFill/>
        </p:spPr>
        <p:txBody>
          <a:bodyPr wrap="square" lIns="0" tIns="0" rIns="0" bIns="0" rtlCol="0" anchor="t"/>
          <a:lstStyle/>
          <a:p>
            <a:pPr algn="l">
              <a:lnSpc>
                <a:spcPts val="2074"/>
              </a:lnSpc>
              <a:spcBef>
                <a:spcPts val="600"/>
              </a:spcBef>
              <a:buNone/>
            </a:pPr>
            <a:r>
              <a:rPr lang="en-US" sz="1500" kern="0" spc="-30" dirty="0">
                <a:solidFill>
                  <a:srgbClr val="000000">
                    <a:alpha val="56000"/>
                  </a:srgbClr>
                </a:solidFill>
                <a:latin typeface="Inter" pitchFamily="34" charset="0"/>
                <a:ea typeface="Inter" pitchFamily="34" charset="-122"/>
                <a:cs typeface="Inter" pitchFamily="34" charset="-120"/>
              </a:rPr>
              <a:t>Carefully studied the AWS Glue documentation to understand the correct crawler setup</a:t>
            </a:r>
            <a:endParaRPr lang="en-US" dirty="0"/>
          </a:p>
        </p:txBody>
      </p:sp>
      <p:sp>
        <p:nvSpPr>
          <p:cNvPr id="15" name="Object 14"/>
          <p:cNvSpPr/>
          <p:nvPr/>
        </p:nvSpPr>
        <p:spPr>
          <a:xfrm>
            <a:off x="6332541" y="3404336"/>
            <a:ext cx="714196" cy="714196"/>
          </a:xfrm>
          <a:prstGeom prst="ellipse">
            <a:avLst/>
          </a:prstGeom>
          <a:solidFill>
            <a:srgbClr val="FD864D"/>
          </a:solidFill>
        </p:spPr>
        <p:txBody>
          <a:bodyPr/>
          <a:lstStyle/>
          <a:p>
            <a:endParaRPr lang="en-US"/>
          </a:p>
        </p:txBody>
      </p:sp>
      <p:pic>
        <p:nvPicPr>
          <p:cNvPr id="16" name="Object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2466" y="3606601"/>
            <a:ext cx="247588" cy="314246"/>
          </a:xfrm>
          <a:prstGeom prst="rect">
            <a:avLst/>
          </a:prstGeom>
        </p:spPr>
      </p:pic>
      <p:sp>
        <p:nvSpPr>
          <p:cNvPr id="17" name="Object 16"/>
          <p:cNvSpPr/>
          <p:nvPr/>
        </p:nvSpPr>
        <p:spPr>
          <a:xfrm>
            <a:off x="7237190" y="3357616"/>
            <a:ext cx="4242327" cy="266038"/>
          </a:xfrm>
          <a:prstGeom prst="rect">
            <a:avLst/>
          </a:prstGeom>
          <a:noFill/>
        </p:spPr>
        <p:txBody>
          <a:bodyPr wrap="square" lIns="0" tIns="0" rIns="0" bIns="0" rtlCol="0" anchor="t"/>
          <a:lstStyle/>
          <a:p>
            <a:pPr algn="l">
              <a:lnSpc>
                <a:spcPts val="2096"/>
              </a:lnSpc>
              <a:buNone/>
            </a:pPr>
            <a:r>
              <a:rPr lang="en-US" sz="1800" b="1" kern="0" spc="-108" dirty="0">
                <a:solidFill>
                  <a:srgbClr val="333333"/>
                </a:solidFill>
                <a:latin typeface="Inter" pitchFamily="34" charset="0"/>
                <a:ea typeface="Inter" pitchFamily="34" charset="-122"/>
                <a:cs typeface="Inter" pitchFamily="34" charset="-120"/>
              </a:rPr>
              <a:t>Breaking down tasks into smaller steps</a:t>
            </a:r>
            <a:endParaRPr lang="en-US" dirty="0"/>
          </a:p>
        </p:txBody>
      </p:sp>
      <p:sp>
        <p:nvSpPr>
          <p:cNvPr id="18" name="Object 17"/>
          <p:cNvSpPr/>
          <p:nvPr/>
        </p:nvSpPr>
        <p:spPr>
          <a:xfrm>
            <a:off x="7237190" y="3701323"/>
            <a:ext cx="4242327" cy="789633"/>
          </a:xfrm>
          <a:prstGeom prst="rect">
            <a:avLst/>
          </a:prstGeom>
          <a:noFill/>
        </p:spPr>
        <p:txBody>
          <a:bodyPr wrap="square" lIns="0" tIns="0" rIns="0" bIns="0" rtlCol="0" anchor="t"/>
          <a:lstStyle/>
          <a:p>
            <a:pPr algn="l">
              <a:lnSpc>
                <a:spcPts val="2074"/>
              </a:lnSpc>
              <a:spcBef>
                <a:spcPts val="600"/>
              </a:spcBef>
              <a:buNone/>
            </a:pPr>
            <a:r>
              <a:rPr lang="en-US" sz="1500" kern="0" spc="-30" dirty="0">
                <a:solidFill>
                  <a:srgbClr val="000000">
                    <a:alpha val="56000"/>
                  </a:srgbClr>
                </a:solidFill>
                <a:latin typeface="Inter" pitchFamily="34" charset="0"/>
                <a:ea typeface="Inter" pitchFamily="34" charset="-122"/>
                <a:cs typeface="Inter" pitchFamily="34" charset="-120"/>
              </a:rPr>
              <a:t>Broke down the workflow into small steps - upload to S3 first, then set up Glue, then Athena - to troubleshoot more effectively</a:t>
            </a:r>
            <a:endParaRPr lang="en-US" dirty="0"/>
          </a:p>
        </p:txBody>
      </p:sp>
      <p:sp>
        <p:nvSpPr>
          <p:cNvPr id="19" name="Object 18"/>
          <p:cNvSpPr/>
          <p:nvPr/>
        </p:nvSpPr>
        <p:spPr>
          <a:xfrm>
            <a:off x="0" y="5218395"/>
            <a:ext cx="12188952" cy="1637890"/>
          </a:xfrm>
          <a:prstGeom prst="rect">
            <a:avLst/>
          </a:prstGeom>
          <a:solidFill>
            <a:srgbClr val="FD864D"/>
          </a:solidFill>
        </p:spPr>
        <p:txBody>
          <a:bodyPr/>
          <a:lstStyle/>
          <a:p>
            <a:endParaRPr lang="en-US"/>
          </a:p>
        </p:txBody>
      </p:sp>
      <p:sp>
        <p:nvSpPr>
          <p:cNvPr id="20" name="Object 19"/>
          <p:cNvSpPr/>
          <p:nvPr/>
        </p:nvSpPr>
        <p:spPr>
          <a:xfrm>
            <a:off x="1003684" y="5540974"/>
            <a:ext cx="10181584" cy="997643"/>
          </a:xfrm>
          <a:prstGeom prst="rect">
            <a:avLst/>
          </a:prstGeom>
          <a:noFill/>
        </p:spPr>
        <p:txBody>
          <a:bodyPr wrap="square" lIns="0" tIns="0" rIns="0" bIns="0" rtlCol="0" anchor="ctr"/>
          <a:lstStyle/>
          <a:p>
            <a:pPr algn="ctr">
              <a:lnSpc>
                <a:spcPts val="2619"/>
              </a:lnSpc>
              <a:buNone/>
            </a:pPr>
            <a:r>
              <a:rPr lang="en-US" sz="2250" b="1" kern="0" spc="-135" dirty="0">
                <a:solidFill>
                  <a:srgbClr val="333333"/>
                </a:solidFill>
                <a:latin typeface="Inter" pitchFamily="34" charset="0"/>
                <a:ea typeface="Inter" pitchFamily="34" charset="-122"/>
                <a:cs typeface="Inter" pitchFamily="34" charset="-120"/>
              </a:rPr>
              <a:t>The project execution faced some technical frustrations, but the team was able to overcome these challenges through careful documentation review, systematic troubleshooting, and a step-by-step approach to setting up the AWS services.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5757375" y="476131"/>
            <a:ext cx="5955446" cy="5904024"/>
          </a:xfrm>
          <a:prstGeom prst="rect">
            <a:avLst/>
          </a:prstGeom>
          <a:solidFill>
            <a:srgbClr val="22AAEE"/>
          </a:solidFill>
        </p:spPr>
        <p:txBody>
          <a:bodyPr/>
          <a:lstStyle/>
          <a:p>
            <a:endParaRPr lang="en-US"/>
          </a:p>
        </p:txBody>
      </p:sp>
      <p:pic>
        <p:nvPicPr>
          <p:cNvPr id="3" name="Object 2" descr="Key learnings and reflections on the project"/>
          <p:cNvPicPr>
            <a:picLocks noChangeAspect="1"/>
          </p:cNvPicPr>
          <p:nvPr/>
        </p:nvPicPr>
        <p:blipFill>
          <a:blip r:embed="rId3"/>
          <a:srcRect l="12173" r="12173"/>
          <a:stretch/>
        </p:blipFill>
        <p:spPr>
          <a:xfrm>
            <a:off x="5757375" y="476131"/>
            <a:ext cx="5955446" cy="5904024"/>
          </a:xfrm>
          <a:prstGeom prst="rect">
            <a:avLst/>
          </a:prstGeom>
        </p:spPr>
      </p:pic>
      <p:sp>
        <p:nvSpPr>
          <p:cNvPr id="4" name="Object 3"/>
          <p:cNvSpPr/>
          <p:nvPr/>
        </p:nvSpPr>
        <p:spPr>
          <a:xfrm>
            <a:off x="1322379" y="1231096"/>
            <a:ext cx="3108748" cy="1108492"/>
          </a:xfrm>
          <a:prstGeom prst="rect">
            <a:avLst/>
          </a:prstGeom>
          <a:noFill/>
        </p:spPr>
        <p:txBody>
          <a:bodyPr wrap="square" lIns="0" tIns="0" rIns="0" bIns="0" rtlCol="0" anchor="ctr"/>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Key Learnings and Reflection</a:t>
            </a:r>
            <a:endParaRPr lang="en-US" dirty="0"/>
          </a:p>
        </p:txBody>
      </p:sp>
      <p:sp>
        <p:nvSpPr>
          <p:cNvPr id="5" name="Object 4"/>
          <p:cNvSpPr/>
          <p:nvPr/>
        </p:nvSpPr>
        <p:spPr>
          <a:xfrm>
            <a:off x="233974" y="2442998"/>
            <a:ext cx="5285559" cy="3158831"/>
          </a:xfrm>
          <a:prstGeom prst="rect">
            <a:avLst/>
          </a:prstGeom>
          <a:noFill/>
        </p:spPr>
        <p:txBody>
          <a:bodyPr wrap="square" lIns="0" tIns="0" rIns="0" bIns="0" rtlCol="0" anchor="ctr"/>
          <a:lstStyle/>
          <a:p>
            <a:pPr algn="ctr">
              <a:lnSpc>
                <a:spcPts val="2489"/>
              </a:lnSpc>
              <a:spcBef>
                <a:spcPts val="799"/>
              </a:spcBef>
              <a:buNone/>
            </a:pPr>
            <a:r>
              <a:rPr lang="en-US" sz="1800" kern="0" spc="-36" dirty="0">
                <a:solidFill>
                  <a:srgbClr val="FFFFFF">
                    <a:alpha val="80000"/>
                  </a:srgbClr>
                </a:solidFill>
                <a:latin typeface="Inter" pitchFamily="34" charset="0"/>
                <a:ea typeface="Inter" pitchFamily="34" charset="-122"/>
                <a:cs typeface="Inter" pitchFamily="34" charset="-120"/>
              </a:rPr>
              <a:t>The project provided valuable insights and learning experiences for the team. The biggest takeaways were the importance of data organization, particularly partitioning and folder structure, as well as the benefits of serverless querying to save costs and time. The team also gained hands-on experience with setting up AWS cloud infrastructure, highlighting the crucial role of IAM role permissions in a cloud environment.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Career Implications</a:t>
            </a:r>
            <a:endParaRPr lang="en-US" dirty="0"/>
          </a:p>
        </p:txBody>
      </p:sp>
      <p:sp>
        <p:nvSpPr>
          <p:cNvPr id="3" name="Object 2"/>
          <p:cNvSpPr/>
          <p:nvPr/>
        </p:nvSpPr>
        <p:spPr>
          <a:xfrm>
            <a:off x="0" y="1033502"/>
            <a:ext cx="12188952" cy="328977"/>
          </a:xfrm>
          <a:prstGeom prst="rect">
            <a:avLst/>
          </a:prstGeom>
          <a:noFill/>
        </p:spPr>
        <p:txBody>
          <a:bodyPr wrap="square" lIns="0" tIns="0" rIns="0" bIns="0" rtlCol="0" anchor="t"/>
          <a:lstStyle/>
          <a:p>
            <a:pPr algn="ctr">
              <a:lnSpc>
                <a:spcPts val="2592"/>
              </a:lnSpc>
              <a:spcBef>
                <a:spcPts val="776"/>
              </a:spcBef>
              <a:buNone/>
            </a:pPr>
            <a:r>
              <a:rPr lang="en-US" sz="1875" kern="0" spc="-37" dirty="0">
                <a:solidFill>
                  <a:srgbClr val="FFFFFF">
                    <a:alpha val="80000"/>
                  </a:srgbClr>
                </a:solidFill>
                <a:latin typeface="Inter" pitchFamily="34" charset="0"/>
                <a:ea typeface="Inter" pitchFamily="34" charset="-122"/>
                <a:cs typeface="Inter" pitchFamily="34" charset="-120"/>
              </a:rPr>
              <a:t>Proficiency levels in key AWS cloud skills</a:t>
            </a:r>
            <a:endParaRPr lang="en-US" dirty="0"/>
          </a:p>
        </p:txBody>
      </p:sp>
      <p:sp>
        <p:nvSpPr>
          <p:cNvPr id="4" name="Object 3"/>
          <p:cNvSpPr/>
          <p:nvPr/>
        </p:nvSpPr>
        <p:spPr>
          <a:xfrm>
            <a:off x="476131" y="2263050"/>
            <a:ext cx="2018795" cy="2841074"/>
          </a:xfrm>
          <a:prstGeom prst="rect">
            <a:avLst/>
          </a:prstGeom>
          <a:solidFill>
            <a:srgbClr val="22AAEE"/>
          </a:solidFill>
        </p:spPr>
        <p:txBody>
          <a:bodyPr/>
          <a:lstStyle/>
          <a:p>
            <a:endParaRPr lang="en-US"/>
          </a:p>
        </p:txBody>
      </p:sp>
      <p:sp>
        <p:nvSpPr>
          <p:cNvPr id="5" name="Object 4"/>
          <p:cNvSpPr/>
          <p:nvPr/>
        </p:nvSpPr>
        <p:spPr>
          <a:xfrm>
            <a:off x="375191" y="5247856"/>
            <a:ext cx="2220675" cy="532076"/>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AWS S3 Data Management</a:t>
            </a:r>
            <a:endParaRPr lang="en-US" dirty="0"/>
          </a:p>
        </p:txBody>
      </p:sp>
      <p:sp>
        <p:nvSpPr>
          <p:cNvPr id="6" name="Object 5"/>
          <p:cNvSpPr/>
          <p:nvPr/>
        </p:nvSpPr>
        <p:spPr>
          <a:xfrm>
            <a:off x="1061296" y="3462930"/>
            <a:ext cx="848465" cy="443397"/>
          </a:xfrm>
          <a:prstGeom prst="rect">
            <a:avLst/>
          </a:prstGeom>
          <a:noFill/>
        </p:spPr>
        <p:txBody>
          <a:bodyPr wrap="square" lIns="0" tIns="0" rIns="0" bIns="0" rtlCol="0" anchor="t"/>
          <a:lstStyle/>
          <a:p>
            <a:pPr algn="ctr">
              <a:lnSpc>
                <a:spcPts val="3492"/>
              </a:lnSpc>
              <a:buNone/>
            </a:pPr>
            <a:r>
              <a:rPr lang="en-US" sz="3000" b="1" kern="0" spc="-180" dirty="0">
                <a:solidFill>
                  <a:srgbClr val="333333"/>
                </a:solidFill>
                <a:latin typeface="Inter" pitchFamily="34" charset="0"/>
                <a:ea typeface="Inter" pitchFamily="34" charset="-122"/>
                <a:cs typeface="Inter" pitchFamily="34" charset="-120"/>
              </a:rPr>
              <a:t>85%</a:t>
            </a:r>
            <a:endParaRPr lang="en-US" dirty="0"/>
          </a:p>
        </p:txBody>
      </p:sp>
      <p:sp>
        <p:nvSpPr>
          <p:cNvPr id="7" name="Object 6"/>
          <p:cNvSpPr/>
          <p:nvPr/>
        </p:nvSpPr>
        <p:spPr>
          <a:xfrm>
            <a:off x="2780606" y="2430172"/>
            <a:ext cx="2018795" cy="2673952"/>
          </a:xfrm>
          <a:prstGeom prst="rect">
            <a:avLst/>
          </a:prstGeom>
          <a:solidFill>
            <a:srgbClr val="FFD9AD"/>
          </a:solidFill>
        </p:spPr>
        <p:txBody>
          <a:bodyPr/>
          <a:lstStyle/>
          <a:p>
            <a:endParaRPr lang="en-US"/>
          </a:p>
        </p:txBody>
      </p:sp>
      <p:sp>
        <p:nvSpPr>
          <p:cNvPr id="8" name="Object 7"/>
          <p:cNvSpPr/>
          <p:nvPr/>
        </p:nvSpPr>
        <p:spPr>
          <a:xfrm>
            <a:off x="2679665" y="5247856"/>
            <a:ext cx="2220675" cy="532076"/>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AWS Glue Crawler Setup</a:t>
            </a:r>
            <a:endParaRPr lang="en-US" dirty="0"/>
          </a:p>
        </p:txBody>
      </p:sp>
      <p:sp>
        <p:nvSpPr>
          <p:cNvPr id="9" name="Object 8"/>
          <p:cNvSpPr/>
          <p:nvPr/>
        </p:nvSpPr>
        <p:spPr>
          <a:xfrm>
            <a:off x="3355295" y="3546491"/>
            <a:ext cx="869415" cy="443397"/>
          </a:xfrm>
          <a:prstGeom prst="rect">
            <a:avLst/>
          </a:prstGeom>
          <a:noFill/>
        </p:spPr>
        <p:txBody>
          <a:bodyPr wrap="square" lIns="0" tIns="0" rIns="0" bIns="0" rtlCol="0" anchor="t"/>
          <a:lstStyle/>
          <a:p>
            <a:pPr algn="ctr">
              <a:lnSpc>
                <a:spcPts val="3492"/>
              </a:lnSpc>
              <a:buNone/>
            </a:pPr>
            <a:r>
              <a:rPr lang="en-US" sz="3000" b="1" kern="0" spc="-180" dirty="0">
                <a:solidFill>
                  <a:srgbClr val="333333"/>
                </a:solidFill>
                <a:latin typeface="Inter" pitchFamily="34" charset="0"/>
                <a:ea typeface="Inter" pitchFamily="34" charset="-122"/>
                <a:cs typeface="Inter" pitchFamily="34" charset="-120"/>
              </a:rPr>
              <a:t>80%</a:t>
            </a:r>
            <a:endParaRPr lang="en-US" dirty="0"/>
          </a:p>
        </p:txBody>
      </p:sp>
      <p:sp>
        <p:nvSpPr>
          <p:cNvPr id="10" name="Object 9"/>
          <p:cNvSpPr/>
          <p:nvPr/>
        </p:nvSpPr>
        <p:spPr>
          <a:xfrm>
            <a:off x="5085077" y="2664143"/>
            <a:ext cx="2018795" cy="2439981"/>
          </a:xfrm>
          <a:prstGeom prst="rect">
            <a:avLst/>
          </a:prstGeom>
          <a:solidFill>
            <a:srgbClr val="FEC088"/>
          </a:solidFill>
        </p:spPr>
        <p:txBody>
          <a:bodyPr/>
          <a:lstStyle/>
          <a:p>
            <a:endParaRPr lang="en-US"/>
          </a:p>
        </p:txBody>
      </p:sp>
      <p:sp>
        <p:nvSpPr>
          <p:cNvPr id="11" name="Object 10"/>
          <p:cNvSpPr/>
          <p:nvPr/>
        </p:nvSpPr>
        <p:spPr>
          <a:xfrm>
            <a:off x="4984139" y="5247856"/>
            <a:ext cx="2220675" cy="532076"/>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AWS Athena Querying</a:t>
            </a:r>
            <a:endParaRPr lang="en-US" dirty="0"/>
          </a:p>
        </p:txBody>
      </p:sp>
      <p:sp>
        <p:nvSpPr>
          <p:cNvPr id="12" name="Object 11"/>
          <p:cNvSpPr/>
          <p:nvPr/>
        </p:nvSpPr>
        <p:spPr>
          <a:xfrm>
            <a:off x="5680718" y="3663476"/>
            <a:ext cx="827516" cy="443397"/>
          </a:xfrm>
          <a:prstGeom prst="rect">
            <a:avLst/>
          </a:prstGeom>
          <a:noFill/>
        </p:spPr>
        <p:txBody>
          <a:bodyPr wrap="square" lIns="0" tIns="0" rIns="0" bIns="0" rtlCol="0" anchor="t"/>
          <a:lstStyle/>
          <a:p>
            <a:pPr algn="ctr">
              <a:lnSpc>
                <a:spcPts val="3492"/>
              </a:lnSpc>
              <a:buNone/>
            </a:pPr>
            <a:r>
              <a:rPr lang="en-US" sz="3000" b="1" kern="0" spc="-180" dirty="0">
                <a:solidFill>
                  <a:srgbClr val="333333"/>
                </a:solidFill>
                <a:latin typeface="Inter" pitchFamily="34" charset="0"/>
                <a:ea typeface="Inter" pitchFamily="34" charset="-122"/>
                <a:cs typeface="Inter" pitchFamily="34" charset="-120"/>
              </a:rPr>
              <a:t>73%</a:t>
            </a:r>
            <a:endParaRPr lang="en-US" dirty="0"/>
          </a:p>
        </p:txBody>
      </p:sp>
      <p:sp>
        <p:nvSpPr>
          <p:cNvPr id="13" name="Object 12"/>
          <p:cNvSpPr/>
          <p:nvPr/>
        </p:nvSpPr>
        <p:spPr>
          <a:xfrm>
            <a:off x="7389553" y="2931538"/>
            <a:ext cx="2018795" cy="2172586"/>
          </a:xfrm>
          <a:prstGeom prst="rect">
            <a:avLst/>
          </a:prstGeom>
          <a:solidFill>
            <a:srgbClr val="FD864D"/>
          </a:solidFill>
        </p:spPr>
        <p:txBody>
          <a:bodyPr/>
          <a:lstStyle/>
          <a:p>
            <a:endParaRPr lang="en-US"/>
          </a:p>
        </p:txBody>
      </p:sp>
      <p:sp>
        <p:nvSpPr>
          <p:cNvPr id="14" name="Object 13"/>
          <p:cNvSpPr/>
          <p:nvPr/>
        </p:nvSpPr>
        <p:spPr>
          <a:xfrm>
            <a:off x="7288612" y="5247856"/>
            <a:ext cx="2220675" cy="532076"/>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Cloud Data Pipeline Design</a:t>
            </a:r>
            <a:endParaRPr lang="en-US" dirty="0"/>
          </a:p>
        </p:txBody>
      </p:sp>
      <p:sp>
        <p:nvSpPr>
          <p:cNvPr id="15" name="Object 14"/>
          <p:cNvSpPr/>
          <p:nvPr/>
        </p:nvSpPr>
        <p:spPr>
          <a:xfrm>
            <a:off x="7974717" y="3797174"/>
            <a:ext cx="848465" cy="443397"/>
          </a:xfrm>
          <a:prstGeom prst="rect">
            <a:avLst/>
          </a:prstGeom>
          <a:noFill/>
        </p:spPr>
        <p:txBody>
          <a:bodyPr wrap="square" lIns="0" tIns="0" rIns="0" bIns="0" rtlCol="0" anchor="t"/>
          <a:lstStyle/>
          <a:p>
            <a:pPr algn="ctr">
              <a:lnSpc>
                <a:spcPts val="3492"/>
              </a:lnSpc>
              <a:buNone/>
            </a:pPr>
            <a:r>
              <a:rPr lang="en-US" sz="3000" b="1" kern="0" spc="-180" dirty="0">
                <a:solidFill>
                  <a:srgbClr val="333333"/>
                </a:solidFill>
                <a:latin typeface="Inter" pitchFamily="34" charset="0"/>
                <a:ea typeface="Inter" pitchFamily="34" charset="-122"/>
                <a:cs typeface="Inter" pitchFamily="34" charset="-120"/>
              </a:rPr>
              <a:t>65%</a:t>
            </a:r>
            <a:endParaRPr lang="en-US" dirty="0"/>
          </a:p>
        </p:txBody>
      </p:sp>
      <p:sp>
        <p:nvSpPr>
          <p:cNvPr id="16" name="Object 15"/>
          <p:cNvSpPr/>
          <p:nvPr/>
        </p:nvSpPr>
        <p:spPr>
          <a:xfrm>
            <a:off x="9694028" y="2730992"/>
            <a:ext cx="2018790" cy="2373133"/>
          </a:xfrm>
          <a:prstGeom prst="rect">
            <a:avLst/>
          </a:prstGeom>
          <a:solidFill>
            <a:srgbClr val="FF8000"/>
          </a:solidFill>
        </p:spPr>
        <p:txBody>
          <a:bodyPr/>
          <a:lstStyle/>
          <a:p>
            <a:endParaRPr lang="en-US"/>
          </a:p>
        </p:txBody>
      </p:sp>
      <p:sp>
        <p:nvSpPr>
          <p:cNvPr id="17" name="Object 16"/>
          <p:cNvSpPr/>
          <p:nvPr/>
        </p:nvSpPr>
        <p:spPr>
          <a:xfrm>
            <a:off x="9593086" y="5247856"/>
            <a:ext cx="2220675" cy="798114"/>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Serverless Architecture Principles</a:t>
            </a:r>
            <a:endParaRPr lang="en-US" dirty="0"/>
          </a:p>
        </p:txBody>
      </p:sp>
      <p:sp>
        <p:nvSpPr>
          <p:cNvPr id="18" name="Object 17"/>
          <p:cNvSpPr/>
          <p:nvPr/>
        </p:nvSpPr>
        <p:spPr>
          <a:xfrm>
            <a:off x="10336803" y="3696901"/>
            <a:ext cx="733242" cy="443397"/>
          </a:xfrm>
          <a:prstGeom prst="rect">
            <a:avLst/>
          </a:prstGeom>
          <a:noFill/>
        </p:spPr>
        <p:txBody>
          <a:bodyPr wrap="square" lIns="0" tIns="0" rIns="0" bIns="0" rtlCol="0" anchor="t"/>
          <a:lstStyle/>
          <a:p>
            <a:pPr algn="ctr">
              <a:lnSpc>
                <a:spcPts val="3492"/>
              </a:lnSpc>
              <a:buNone/>
            </a:pPr>
            <a:r>
              <a:rPr lang="en-US" sz="3000" b="1" kern="0" spc="-180" dirty="0">
                <a:solidFill>
                  <a:srgbClr val="333333"/>
                </a:solidFill>
                <a:latin typeface="Inter" pitchFamily="34" charset="0"/>
                <a:ea typeface="Inter" pitchFamily="34" charset="-122"/>
                <a:cs typeface="Inter" pitchFamily="34" charset="-120"/>
              </a:rPr>
              <a:t>71%</a:t>
            </a:r>
            <a:endParaRPr lang="en-US" dirty="0"/>
          </a:p>
        </p:txBody>
      </p:sp>
      <p:sp>
        <p:nvSpPr>
          <p:cNvPr id="19" name="Object 18"/>
          <p:cNvSpPr/>
          <p:nvPr/>
        </p:nvSpPr>
        <p:spPr>
          <a:xfrm>
            <a:off x="11798525" y="6497848"/>
            <a:ext cx="199975" cy="236875"/>
          </a:xfrm>
          <a:prstGeom prst="rect">
            <a:avLst/>
          </a:prstGeom>
          <a:noFill/>
        </p:spPr>
        <p:txBody>
          <a:bodyPr/>
          <a:lstStyle/>
          <a:p>
            <a:endParaRPr lang="en-US"/>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 xmlns:ma14="http://schemas.microsoft.com/office/mac/drawingml/2011/main" val="0"/>
            </a:ext>
          </a:extLst>
        </p:spPr>
        <p:txBody>
          <a:bodyPr/>
          <a:lstStyle>
            <a:lvl1pPr>
              <a:defRPr sz="1100"/>
            </a:lvl1pPr>
          </a:lstStyle>
          <a:p>
            <a:fld id="{F7021451-1387-4CA6-816F-3879F97B5CBC}"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References</a:t>
            </a:r>
            <a:endParaRPr lang="en-US" dirty="0"/>
          </a:p>
        </p:txBody>
      </p:sp>
      <p:sp>
        <p:nvSpPr>
          <p:cNvPr id="3" name="Object 2"/>
          <p:cNvSpPr/>
          <p:nvPr/>
        </p:nvSpPr>
        <p:spPr>
          <a:xfrm>
            <a:off x="952262" y="1929669"/>
            <a:ext cx="5446938" cy="3728700"/>
          </a:xfrm>
          <a:prstGeom prst="rect">
            <a:avLst/>
          </a:prstGeom>
          <a:noFill/>
        </p:spPr>
        <p:txBody>
          <a:bodyPr wrap="square" lIns="0" tIns="0" rIns="0" bIns="0" rtlCol="0" anchor="t"/>
          <a:lstStyle/>
          <a:p>
            <a:pPr marL="242900" indent="-242900" algn="l">
              <a:lnSpc>
                <a:spcPts val="3143"/>
              </a:lnSpc>
              <a:buSzPct val="100000"/>
              <a:buChar char="•"/>
            </a:pPr>
            <a:r>
              <a:rPr lang="en-US" sz="2700" b="1" kern="0" spc="-162" dirty="0">
                <a:solidFill>
                  <a:srgbClr val="FFFFFF"/>
                </a:solidFill>
                <a:latin typeface="Inter" pitchFamily="34" charset="0"/>
                <a:ea typeface="Inter" pitchFamily="34" charset="-122"/>
                <a:cs typeface="Inter" pitchFamily="34" charset="-120"/>
              </a:rPr>
              <a:t>AWS Glue Documentation</a:t>
            </a:r>
          </a:p>
          <a:p>
            <a:pPr lvl="1" algn="l">
              <a:lnSpc>
                <a:spcPts val="2384"/>
              </a:lnSpc>
              <a:spcBef>
                <a:spcPts val="326"/>
              </a:spcBef>
              <a:buNone/>
            </a:pPr>
            <a:r>
              <a:rPr lang="en-US" sz="1725" kern="0" spc="-34" dirty="0">
                <a:solidFill>
                  <a:srgbClr val="FFFFFF">
                    <a:alpha val="80000"/>
                  </a:srgbClr>
                </a:solidFill>
                <a:latin typeface="Inter" pitchFamily="34" charset="0"/>
                <a:ea typeface="Inter" pitchFamily="34" charset="-122"/>
                <a:cs typeface="Inter" pitchFamily="34" charset="-120"/>
              </a:rPr>
              <a:t>Official AWS documentation for the Glue service, which provides information on using Glue to automate ETL and data cataloging.</a:t>
            </a:r>
          </a:p>
          <a:p>
            <a:pPr lvl="1" algn="l">
              <a:lnSpc>
                <a:spcPts val="2384"/>
              </a:lnSpc>
              <a:spcBef>
                <a:spcPts val="363"/>
              </a:spcBef>
              <a:buNone/>
            </a:pPr>
            <a:r>
              <a:rPr lang="en-US" sz="1725" kern="0" spc="-34" dirty="0">
                <a:solidFill>
                  <a:srgbClr val="FFFFFF">
                    <a:alpha val="80000"/>
                  </a:srgbClr>
                </a:solidFill>
                <a:latin typeface="Inter" pitchFamily="34" charset="0"/>
                <a:ea typeface="Inter" pitchFamily="34" charset="-122"/>
                <a:cs typeface="Inter" pitchFamily="34" charset="-120"/>
              </a:rPr>
              <a:t>(https://docs.aws.amazon.com/glue/)    </a:t>
            </a:r>
          </a:p>
          <a:p>
            <a:pPr marL="242900" indent="-242900" algn="l">
              <a:lnSpc>
                <a:spcPts val="3143"/>
              </a:lnSpc>
              <a:spcBef>
                <a:spcPts val="2557"/>
              </a:spcBef>
              <a:buSzPct val="100000"/>
              <a:buChar char="•"/>
            </a:pPr>
            <a:r>
              <a:rPr lang="en-US" sz="2700" b="1" kern="0" spc="-162" dirty="0">
                <a:solidFill>
                  <a:srgbClr val="FFFFFF"/>
                </a:solidFill>
                <a:latin typeface="Inter" pitchFamily="34" charset="0"/>
                <a:ea typeface="Inter" pitchFamily="34" charset="-122"/>
                <a:cs typeface="Inter" pitchFamily="34" charset="-120"/>
              </a:rPr>
              <a:t>AWS Athena Documentation</a:t>
            </a:r>
          </a:p>
          <a:p>
            <a:pPr lvl="1" algn="l">
              <a:lnSpc>
                <a:spcPts val="2384"/>
              </a:lnSpc>
              <a:spcBef>
                <a:spcPts val="326"/>
              </a:spcBef>
              <a:buNone/>
            </a:pPr>
            <a:r>
              <a:rPr lang="en-US" sz="1725" kern="0" spc="-34" dirty="0">
                <a:solidFill>
                  <a:srgbClr val="FFFFFF">
                    <a:alpha val="80000"/>
                  </a:srgbClr>
                </a:solidFill>
                <a:latin typeface="Inter" pitchFamily="34" charset="0"/>
                <a:ea typeface="Inter" pitchFamily="34" charset="-122"/>
                <a:cs typeface="Inter" pitchFamily="34" charset="-120"/>
              </a:rPr>
              <a:t>Official AWS documentation for the Athena service, which provides details on using Athena for serverless SQL-based querying of data in S3</a:t>
            </a:r>
          </a:p>
          <a:p>
            <a:pPr lvl="1" algn="l">
              <a:lnSpc>
                <a:spcPts val="2384"/>
              </a:lnSpc>
              <a:spcBef>
                <a:spcPts val="363"/>
              </a:spcBef>
              <a:buNone/>
            </a:pPr>
            <a:r>
              <a:rPr lang="en-US" sz="1725" kern="0" spc="-34" dirty="0">
                <a:solidFill>
                  <a:srgbClr val="FFFFFF">
                    <a:alpha val="80000"/>
                  </a:srgbClr>
                </a:solidFill>
                <a:latin typeface="Inter" pitchFamily="34" charset="0"/>
                <a:ea typeface="Inter" pitchFamily="34" charset="-122"/>
                <a:cs typeface="Inter" pitchFamily="34" charset="-120"/>
              </a:rPr>
              <a:t>.(https://docs.aws.amazon.com/athena/)</a:t>
            </a:r>
            <a:endParaRPr lang="en-US" dirty="0"/>
          </a:p>
        </p:txBody>
      </p:sp>
      <p:sp>
        <p:nvSpPr>
          <p:cNvPr id="4" name="Object 3"/>
          <p:cNvSpPr/>
          <p:nvPr/>
        </p:nvSpPr>
        <p:spPr>
          <a:xfrm>
            <a:off x="6284928" y="1929669"/>
            <a:ext cx="5446938" cy="1698746"/>
          </a:xfrm>
          <a:prstGeom prst="rect">
            <a:avLst/>
          </a:prstGeom>
          <a:noFill/>
        </p:spPr>
        <p:txBody>
          <a:bodyPr wrap="square" lIns="0" tIns="0" rIns="0" bIns="0" rtlCol="0" anchor="t"/>
          <a:lstStyle/>
          <a:p>
            <a:pPr marL="242900" indent="-242900" algn="l">
              <a:lnSpc>
                <a:spcPts val="3143"/>
              </a:lnSpc>
              <a:buSzPct val="100000"/>
              <a:buChar char="•"/>
            </a:pPr>
            <a:r>
              <a:rPr lang="en-US" sz="2700" b="1" kern="0" spc="-162" dirty="0">
                <a:solidFill>
                  <a:srgbClr val="FFFFFF"/>
                </a:solidFill>
                <a:latin typeface="Inter" pitchFamily="34" charset="0"/>
                <a:ea typeface="Inter" pitchFamily="34" charset="-122"/>
                <a:cs typeface="Inter" pitchFamily="34" charset="-120"/>
              </a:rPr>
              <a:t>AWS S3 Documentation</a:t>
            </a:r>
          </a:p>
          <a:p>
            <a:pPr lvl="1" algn="l">
              <a:lnSpc>
                <a:spcPts val="2384"/>
              </a:lnSpc>
              <a:spcBef>
                <a:spcPts val="326"/>
              </a:spcBef>
              <a:buNone/>
            </a:pPr>
            <a:r>
              <a:rPr lang="en-US" sz="1725" kern="0" spc="-34" dirty="0">
                <a:solidFill>
                  <a:srgbClr val="FFFFFF">
                    <a:alpha val="80000"/>
                  </a:srgbClr>
                </a:solidFill>
                <a:latin typeface="Inter" pitchFamily="34" charset="0"/>
                <a:ea typeface="Inter" pitchFamily="34" charset="-122"/>
                <a:cs typeface="Inter" pitchFamily="34" charset="-120"/>
              </a:rPr>
              <a:t>Official AWS documentation for the S3 service guides using S3 for scalable object storage and data management.</a:t>
            </a:r>
          </a:p>
          <a:p>
            <a:pPr lvl="1" algn="l">
              <a:lnSpc>
                <a:spcPts val="2384"/>
              </a:lnSpc>
              <a:spcBef>
                <a:spcPts val="363"/>
              </a:spcBef>
              <a:buNone/>
            </a:pPr>
            <a:r>
              <a:rPr lang="en-US" sz="1725" kern="0" spc="-34" dirty="0">
                <a:solidFill>
                  <a:srgbClr val="FFFFFF">
                    <a:alpha val="80000"/>
                  </a:srgbClr>
                </a:solidFill>
                <a:latin typeface="Inter" pitchFamily="34" charset="0"/>
                <a:ea typeface="Inter" pitchFamily="34" charset="-122"/>
                <a:cs typeface="Inter" pitchFamily="34" charset="-120"/>
              </a:rPr>
              <a:t>(https://docs.aws.amazon.com/s3/)    </a:t>
            </a:r>
            <a:endParaRPr lang="en-US" dirty="0"/>
          </a:p>
        </p:txBody>
      </p:sp>
      <p:sp>
        <p:nvSpPr>
          <p:cNvPr id="5" name="Object 4"/>
          <p:cNvSpPr/>
          <p:nvPr/>
        </p:nvSpPr>
        <p:spPr>
          <a:xfrm>
            <a:off x="11798525" y="6497848"/>
            <a:ext cx="199975" cy="236875"/>
          </a:xfrm>
          <a:prstGeom prst="rect">
            <a:avLst/>
          </a:prstGeom>
          <a:noFill/>
        </p:spPr>
        <p:txBody>
          <a:bodyPr/>
          <a:lstStyle/>
          <a:p>
            <a:endParaRPr lang="en-US"/>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 xmlns:ma14="http://schemas.microsoft.com/office/mac/drawingml/2011/main" val="0"/>
            </a:ext>
          </a:extLst>
        </p:spPr>
        <p:txBody>
          <a:bodyPr/>
          <a:lstStyle>
            <a:lvl1pPr>
              <a:defRPr sz="1100"/>
            </a:lvl1pPr>
          </a:lstStyle>
          <a:p>
            <a:fld id="{F7021451-1387-4CA6-816F-3879F97B5CBC}" type="slidenum">
              <a:rPr lang="en-US" smtClean="0"/>
              <a:t>15</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Project Introduction</a:t>
            </a:r>
            <a:endParaRPr lang="en-US" dirty="0"/>
          </a:p>
        </p:txBody>
      </p:sp>
      <p:sp>
        <p:nvSpPr>
          <p:cNvPr id="3" name="Object 2"/>
          <p:cNvSpPr/>
          <p:nvPr/>
        </p:nvSpPr>
        <p:spPr>
          <a:xfrm>
            <a:off x="1476006" y="1599800"/>
            <a:ext cx="1428393" cy="1428393"/>
          </a:xfrm>
          <a:prstGeom prst="ellipse">
            <a:avLst/>
          </a:prstGeom>
          <a:solidFill>
            <a:srgbClr val="22AAEE"/>
          </a:solidFill>
        </p:spPr>
        <p:txBody>
          <a:bodyPr/>
          <a:lstStyle/>
          <a:p>
            <a:endParaRPr lang="en-US"/>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7271" y="2004325"/>
            <a:ext cx="714196" cy="618970"/>
          </a:xfrm>
          <a:prstGeom prst="rect">
            <a:avLst/>
          </a:prstGeom>
        </p:spPr>
      </p:pic>
      <p:sp>
        <p:nvSpPr>
          <p:cNvPr id="5" name="Object 4"/>
          <p:cNvSpPr/>
          <p:nvPr/>
        </p:nvSpPr>
        <p:spPr>
          <a:xfrm>
            <a:off x="409473" y="3124312"/>
            <a:ext cx="3561459" cy="532076"/>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Build an end-to-end cloud-based data pipeline using AWS services</a:t>
            </a:r>
            <a:endParaRPr lang="en-US" dirty="0"/>
          </a:p>
        </p:txBody>
      </p:sp>
      <p:sp>
        <p:nvSpPr>
          <p:cNvPr id="6" name="Object 5"/>
          <p:cNvSpPr/>
          <p:nvPr/>
        </p:nvSpPr>
        <p:spPr>
          <a:xfrm>
            <a:off x="409473" y="3734057"/>
            <a:ext cx="3561459" cy="789633"/>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FFFFFF">
                    <a:alpha val="80000"/>
                  </a:srgbClr>
                </a:solidFill>
                <a:latin typeface="Inter" pitchFamily="34" charset="0"/>
                <a:ea typeface="Inter" pitchFamily="34" charset="-122"/>
                <a:cs typeface="Inter" pitchFamily="34" charset="-120"/>
              </a:rPr>
              <a:t>Leverage AWS cloud infrastructure to ingest, process, and analyze retail sales data.</a:t>
            </a:r>
            <a:endParaRPr lang="en-US" dirty="0"/>
          </a:p>
        </p:txBody>
      </p:sp>
      <p:sp>
        <p:nvSpPr>
          <p:cNvPr id="7" name="Object 6"/>
          <p:cNvSpPr/>
          <p:nvPr/>
        </p:nvSpPr>
        <p:spPr>
          <a:xfrm>
            <a:off x="5380280" y="1599800"/>
            <a:ext cx="1428393" cy="1428393"/>
          </a:xfrm>
          <a:prstGeom prst="ellipse">
            <a:avLst/>
          </a:prstGeom>
          <a:solidFill>
            <a:srgbClr val="FFD9AD"/>
          </a:solidFill>
        </p:spPr>
        <p:txBody>
          <a:bodyPr/>
          <a:lstStyle/>
          <a:p>
            <a:endParaRPr lang="en-US"/>
          </a:p>
        </p:txBody>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9656" y="1887145"/>
            <a:ext cx="599925" cy="847513"/>
          </a:xfrm>
          <a:prstGeom prst="rect">
            <a:avLst/>
          </a:prstGeom>
        </p:spPr>
      </p:pic>
      <p:sp>
        <p:nvSpPr>
          <p:cNvPr id="9" name="Object 8"/>
          <p:cNvSpPr/>
          <p:nvPr/>
        </p:nvSpPr>
        <p:spPr>
          <a:xfrm>
            <a:off x="4219472" y="3124312"/>
            <a:ext cx="3750007" cy="532076"/>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Analyze retail sales data from a superstore dataset</a:t>
            </a:r>
            <a:endParaRPr lang="en-US" dirty="0"/>
          </a:p>
        </p:txBody>
      </p:sp>
      <p:sp>
        <p:nvSpPr>
          <p:cNvPr id="10" name="Object 9"/>
          <p:cNvSpPr/>
          <p:nvPr/>
        </p:nvSpPr>
        <p:spPr>
          <a:xfrm>
            <a:off x="4219472" y="3734057"/>
            <a:ext cx="3750007" cy="789633"/>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FFFFFF">
                    <a:alpha val="80000"/>
                  </a:srgbClr>
                </a:solidFill>
                <a:latin typeface="Inter" pitchFamily="34" charset="0"/>
                <a:ea typeface="Inter" pitchFamily="34" charset="-122"/>
                <a:cs typeface="Inter" pitchFamily="34" charset="-120"/>
              </a:rPr>
              <a:t>Gain insights and business intelligence from the superstore's sales and customer data.</a:t>
            </a:r>
            <a:endParaRPr lang="en-US" dirty="0"/>
          </a:p>
        </p:txBody>
      </p:sp>
      <p:sp>
        <p:nvSpPr>
          <p:cNvPr id="11" name="Object 10"/>
          <p:cNvSpPr/>
          <p:nvPr/>
        </p:nvSpPr>
        <p:spPr>
          <a:xfrm>
            <a:off x="9284553" y="1599800"/>
            <a:ext cx="1428393" cy="1428393"/>
          </a:xfrm>
          <a:prstGeom prst="ellipse">
            <a:avLst/>
          </a:prstGeom>
          <a:solidFill>
            <a:srgbClr val="FEC088"/>
          </a:solidFill>
        </p:spPr>
        <p:txBody>
          <a:bodyPr/>
          <a:lstStyle/>
          <a:p>
            <a:endParaRPr lang="en-US"/>
          </a:p>
        </p:txBody>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0702" y="1995956"/>
            <a:ext cx="638015" cy="638015"/>
          </a:xfrm>
          <a:prstGeom prst="rect">
            <a:avLst/>
          </a:prstGeom>
        </p:spPr>
      </p:pic>
      <p:sp>
        <p:nvSpPr>
          <p:cNvPr id="13" name="Object 12"/>
          <p:cNvSpPr/>
          <p:nvPr/>
        </p:nvSpPr>
        <p:spPr>
          <a:xfrm>
            <a:off x="8218020" y="3124312"/>
            <a:ext cx="3561459" cy="798114"/>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Gain practical experience with real-world cloud-based business intelligence workflows</a:t>
            </a:r>
            <a:endParaRPr lang="en-US" dirty="0"/>
          </a:p>
        </p:txBody>
      </p:sp>
      <p:sp>
        <p:nvSpPr>
          <p:cNvPr id="14" name="Object 13"/>
          <p:cNvSpPr/>
          <p:nvPr/>
        </p:nvSpPr>
        <p:spPr>
          <a:xfrm>
            <a:off x="8218020" y="4000095"/>
            <a:ext cx="3561459" cy="789633"/>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FFFFFF">
                    <a:alpha val="80000"/>
                  </a:srgbClr>
                </a:solidFill>
                <a:latin typeface="Inter" pitchFamily="34" charset="0"/>
                <a:ea typeface="Inter" pitchFamily="34" charset="-122"/>
                <a:cs typeface="Inter" pitchFamily="34" charset="-120"/>
              </a:rPr>
              <a:t>Learn how to implement and optimize cloud-based data pipelines for data-driven decision making.</a:t>
            </a:r>
            <a:endParaRPr lang="en-US" dirty="0"/>
          </a:p>
        </p:txBody>
      </p:sp>
      <p:sp>
        <p:nvSpPr>
          <p:cNvPr id="15" name="Object 14"/>
          <p:cNvSpPr/>
          <p:nvPr/>
        </p:nvSpPr>
        <p:spPr>
          <a:xfrm>
            <a:off x="0" y="5218395"/>
            <a:ext cx="12188952" cy="1637890"/>
          </a:xfrm>
          <a:prstGeom prst="rect">
            <a:avLst/>
          </a:prstGeom>
          <a:solidFill>
            <a:srgbClr val="22AAEE"/>
          </a:solidFill>
        </p:spPr>
        <p:txBody>
          <a:bodyPr/>
          <a:lstStyle/>
          <a:p>
            <a:endParaRPr lang="en-US"/>
          </a:p>
        </p:txBody>
      </p:sp>
      <p:sp>
        <p:nvSpPr>
          <p:cNvPr id="16" name="Object 15"/>
          <p:cNvSpPr/>
          <p:nvPr/>
        </p:nvSpPr>
        <p:spPr>
          <a:xfrm>
            <a:off x="993209" y="5540974"/>
            <a:ext cx="10202534" cy="997643"/>
          </a:xfrm>
          <a:prstGeom prst="rect">
            <a:avLst/>
          </a:prstGeom>
          <a:noFill/>
        </p:spPr>
        <p:txBody>
          <a:bodyPr wrap="square" lIns="0" tIns="0" rIns="0" bIns="0" rtlCol="0" anchor="ctr"/>
          <a:lstStyle/>
          <a:p>
            <a:pPr algn="ctr">
              <a:lnSpc>
                <a:spcPts val="2619"/>
              </a:lnSpc>
              <a:buNone/>
            </a:pPr>
            <a:r>
              <a:rPr lang="en-US" sz="2250" b="1" kern="0" spc="-135" dirty="0">
                <a:solidFill>
                  <a:srgbClr val="333333"/>
                </a:solidFill>
                <a:latin typeface="Inter" pitchFamily="34" charset="0"/>
                <a:ea typeface="Inter" pitchFamily="34" charset="-122"/>
                <a:cs typeface="Inter" pitchFamily="34" charset="-120"/>
              </a:rPr>
              <a:t>This project aims to provide a comprehensive understanding of cloud-based data engineering and analytics using AWS services, with a focus on gaining practical experience and learning rather than solving a specific business problem.</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Solution Overview: AWS Architecture</a:t>
            </a:r>
            <a:endParaRPr lang="en-US" dirty="0"/>
          </a:p>
        </p:txBody>
      </p:sp>
      <p:sp>
        <p:nvSpPr>
          <p:cNvPr id="3" name="Object 2"/>
          <p:cNvSpPr/>
          <p:nvPr/>
        </p:nvSpPr>
        <p:spPr>
          <a:xfrm>
            <a:off x="476131" y="1590277"/>
            <a:ext cx="3618595" cy="4408972"/>
          </a:xfrm>
          <a:prstGeom prst="rect">
            <a:avLst/>
          </a:prstGeom>
          <a:solidFill>
            <a:srgbClr val="22AAEE"/>
          </a:solidFill>
        </p:spPr>
        <p:txBody>
          <a:bodyPr/>
          <a:lstStyle/>
          <a:p>
            <a:endParaRPr lang="en-US"/>
          </a:p>
        </p:txBody>
      </p:sp>
      <p:sp>
        <p:nvSpPr>
          <p:cNvPr id="4" name="Object 3"/>
          <p:cNvSpPr/>
          <p:nvPr/>
        </p:nvSpPr>
        <p:spPr>
          <a:xfrm>
            <a:off x="761810" y="1809893"/>
            <a:ext cx="3456711" cy="376887"/>
          </a:xfrm>
          <a:prstGeom prst="rect">
            <a:avLst/>
          </a:prstGeom>
          <a:noFill/>
        </p:spPr>
        <p:txBody>
          <a:bodyPr wrap="square" lIns="0" tIns="0" rIns="0" bIns="0" rtlCol="0" anchor="t"/>
          <a:lstStyle/>
          <a:p>
            <a:pPr algn="l">
              <a:lnSpc>
                <a:spcPts val="2969"/>
              </a:lnSpc>
              <a:buNone/>
            </a:pPr>
            <a:r>
              <a:rPr lang="en-US" sz="2550" b="1" kern="0" spc="-153" dirty="0">
                <a:solidFill>
                  <a:srgbClr val="333333"/>
                </a:solidFill>
                <a:latin typeface="Inter" pitchFamily="34" charset="0"/>
                <a:ea typeface="Inter" pitchFamily="34" charset="-122"/>
                <a:cs typeface="Inter" pitchFamily="34" charset="-120"/>
              </a:rPr>
              <a:t>Components Used</a:t>
            </a:r>
            <a:endParaRPr lang="en-US" dirty="0"/>
          </a:p>
        </p:txBody>
      </p:sp>
      <p:sp>
        <p:nvSpPr>
          <p:cNvPr id="5" name="Object 4"/>
          <p:cNvSpPr/>
          <p:nvPr/>
        </p:nvSpPr>
        <p:spPr>
          <a:xfrm>
            <a:off x="761810" y="2322626"/>
            <a:ext cx="3456711" cy="2302837"/>
          </a:xfrm>
          <a:prstGeom prst="rect">
            <a:avLst/>
          </a:prstGeom>
          <a:noFill/>
        </p:spPr>
        <p:txBody>
          <a:bodyPr wrap="square" lIns="0" tIns="0" rIns="0" bIns="0" rtlCol="0" anchor="t"/>
          <a:lstStyle/>
          <a:p>
            <a:pPr algn="l">
              <a:lnSpc>
                <a:spcPts val="2592"/>
              </a:lnSpc>
              <a:spcBef>
                <a:spcPts val="1049"/>
              </a:spcBef>
              <a:buNone/>
            </a:pPr>
            <a:r>
              <a:rPr lang="en-US" sz="1875" kern="0" spc="-37" dirty="0">
                <a:solidFill>
                  <a:srgbClr val="000000">
                    <a:alpha val="56000"/>
                  </a:srgbClr>
                </a:solidFill>
                <a:latin typeface="Inter" pitchFamily="34" charset="0"/>
                <a:ea typeface="Inter" pitchFamily="34" charset="-122"/>
                <a:cs typeface="Inter" pitchFamily="34" charset="-120"/>
              </a:rPr>
              <a:t>- Amazon S3 for storage - AWS Glue for metadata cataloging and data crawling - Amazon Athena for serverless SQL-based querying - (Optional) Amazon QuickSight for visualization</a:t>
            </a:r>
            <a:endParaRPr lang="en-US" dirty="0"/>
          </a:p>
        </p:txBody>
      </p:sp>
      <p:sp>
        <p:nvSpPr>
          <p:cNvPr id="6" name="Object 5"/>
          <p:cNvSpPr/>
          <p:nvPr/>
        </p:nvSpPr>
        <p:spPr>
          <a:xfrm>
            <a:off x="4285178" y="1590277"/>
            <a:ext cx="3618595" cy="4408972"/>
          </a:xfrm>
          <a:prstGeom prst="rect">
            <a:avLst/>
          </a:prstGeom>
          <a:solidFill>
            <a:srgbClr val="FFD9AD"/>
          </a:solidFill>
        </p:spPr>
        <p:txBody>
          <a:bodyPr/>
          <a:lstStyle/>
          <a:p>
            <a:endParaRPr lang="en-US"/>
          </a:p>
        </p:txBody>
      </p:sp>
      <p:sp>
        <p:nvSpPr>
          <p:cNvPr id="7" name="Object 6"/>
          <p:cNvSpPr/>
          <p:nvPr/>
        </p:nvSpPr>
        <p:spPr>
          <a:xfrm>
            <a:off x="4570857" y="1809893"/>
            <a:ext cx="3456711" cy="376887"/>
          </a:xfrm>
          <a:prstGeom prst="rect">
            <a:avLst/>
          </a:prstGeom>
          <a:noFill/>
        </p:spPr>
        <p:txBody>
          <a:bodyPr wrap="square" lIns="0" tIns="0" rIns="0" bIns="0" rtlCol="0" anchor="t"/>
          <a:lstStyle/>
          <a:p>
            <a:pPr algn="l">
              <a:lnSpc>
                <a:spcPts val="2969"/>
              </a:lnSpc>
              <a:buNone/>
            </a:pPr>
            <a:r>
              <a:rPr lang="en-US" sz="2550" b="1" kern="0" spc="-153" dirty="0">
                <a:solidFill>
                  <a:srgbClr val="333333"/>
                </a:solidFill>
                <a:latin typeface="Inter" pitchFamily="34" charset="0"/>
                <a:ea typeface="Inter" pitchFamily="34" charset="-122"/>
                <a:cs typeface="Inter" pitchFamily="34" charset="-120"/>
              </a:rPr>
              <a:t>Solution Objective</a:t>
            </a:r>
            <a:endParaRPr lang="en-US" dirty="0"/>
          </a:p>
        </p:txBody>
      </p:sp>
      <p:sp>
        <p:nvSpPr>
          <p:cNvPr id="8" name="Object 7"/>
          <p:cNvSpPr/>
          <p:nvPr/>
        </p:nvSpPr>
        <p:spPr>
          <a:xfrm>
            <a:off x="4570857" y="2322626"/>
            <a:ext cx="3456711" cy="986930"/>
          </a:xfrm>
          <a:prstGeom prst="rect">
            <a:avLst/>
          </a:prstGeom>
          <a:noFill/>
        </p:spPr>
        <p:txBody>
          <a:bodyPr wrap="square" lIns="0" tIns="0" rIns="0" bIns="0" rtlCol="0" anchor="t"/>
          <a:lstStyle/>
          <a:p>
            <a:pPr algn="l">
              <a:lnSpc>
                <a:spcPts val="2592"/>
              </a:lnSpc>
              <a:spcBef>
                <a:spcPts val="1049"/>
              </a:spcBef>
              <a:buNone/>
            </a:pPr>
            <a:r>
              <a:rPr lang="en-US" sz="1875" kern="0" spc="-37" dirty="0">
                <a:solidFill>
                  <a:srgbClr val="000000">
                    <a:alpha val="56000"/>
                  </a:srgbClr>
                </a:solidFill>
                <a:latin typeface="Inter" pitchFamily="34" charset="0"/>
                <a:ea typeface="Inter" pitchFamily="34" charset="-122"/>
                <a:cs typeface="Inter" pitchFamily="34" charset="-120"/>
              </a:rPr>
              <a:t>Automate ingestion, cataloging, and querying of retail data on the AWS cloud</a:t>
            </a:r>
            <a:endParaRPr lang="en-US" dirty="0"/>
          </a:p>
        </p:txBody>
      </p:sp>
      <p:sp>
        <p:nvSpPr>
          <p:cNvPr id="9" name="Object 8"/>
          <p:cNvSpPr/>
          <p:nvPr/>
        </p:nvSpPr>
        <p:spPr>
          <a:xfrm>
            <a:off x="8094226" y="1590277"/>
            <a:ext cx="3618595" cy="4408972"/>
          </a:xfrm>
          <a:prstGeom prst="rect">
            <a:avLst/>
          </a:prstGeom>
          <a:solidFill>
            <a:srgbClr val="FEC088"/>
          </a:solidFill>
        </p:spPr>
        <p:txBody>
          <a:bodyPr/>
          <a:lstStyle/>
          <a:p>
            <a:endParaRPr lang="en-US"/>
          </a:p>
        </p:txBody>
      </p:sp>
      <p:sp>
        <p:nvSpPr>
          <p:cNvPr id="10" name="Object 9"/>
          <p:cNvSpPr/>
          <p:nvPr/>
        </p:nvSpPr>
        <p:spPr>
          <a:xfrm>
            <a:off x="8379905" y="1809893"/>
            <a:ext cx="3456711" cy="376887"/>
          </a:xfrm>
          <a:prstGeom prst="rect">
            <a:avLst/>
          </a:prstGeom>
          <a:noFill/>
        </p:spPr>
        <p:txBody>
          <a:bodyPr wrap="square" lIns="0" tIns="0" rIns="0" bIns="0" rtlCol="0" anchor="t"/>
          <a:lstStyle/>
          <a:p>
            <a:pPr algn="l">
              <a:lnSpc>
                <a:spcPts val="2969"/>
              </a:lnSpc>
              <a:buNone/>
            </a:pPr>
            <a:r>
              <a:rPr lang="en-US" sz="2550" b="1" kern="0" spc="-153" dirty="0">
                <a:solidFill>
                  <a:srgbClr val="333333"/>
                </a:solidFill>
                <a:latin typeface="Inter" pitchFamily="34" charset="0"/>
                <a:ea typeface="Inter" pitchFamily="34" charset="-122"/>
                <a:cs typeface="Inter" pitchFamily="34" charset="-120"/>
              </a:rPr>
              <a:t>Benefits of this Solution</a:t>
            </a:r>
            <a:endParaRPr lang="en-US" dirty="0"/>
          </a:p>
        </p:txBody>
      </p:sp>
      <p:sp>
        <p:nvSpPr>
          <p:cNvPr id="11" name="Object 10"/>
          <p:cNvSpPr/>
          <p:nvPr/>
        </p:nvSpPr>
        <p:spPr>
          <a:xfrm>
            <a:off x="8379905" y="2322626"/>
            <a:ext cx="3456711" cy="1973860"/>
          </a:xfrm>
          <a:prstGeom prst="rect">
            <a:avLst/>
          </a:prstGeom>
          <a:noFill/>
        </p:spPr>
        <p:txBody>
          <a:bodyPr wrap="square" lIns="0" tIns="0" rIns="0" bIns="0" rtlCol="0" anchor="t"/>
          <a:lstStyle/>
          <a:p>
            <a:pPr algn="l">
              <a:lnSpc>
                <a:spcPts val="2592"/>
              </a:lnSpc>
              <a:spcBef>
                <a:spcPts val="1049"/>
              </a:spcBef>
              <a:buNone/>
            </a:pPr>
            <a:r>
              <a:rPr lang="en-US" sz="1875" kern="0" spc="-37" dirty="0">
                <a:solidFill>
                  <a:srgbClr val="000000">
                    <a:alpha val="56000"/>
                  </a:srgbClr>
                </a:solidFill>
                <a:latin typeface="Inter" pitchFamily="34" charset="0"/>
                <a:ea typeface="Inter" pitchFamily="34" charset="-122"/>
                <a:cs typeface="Inter" pitchFamily="34" charset="-120"/>
              </a:rPr>
              <a:t>- Serverless architecture = reduced management overhead - Scalable storage and compute power - Low cost due to query optimization via partitioning</a:t>
            </a:r>
            <a:endParaRPr lang="en-US" dirty="0"/>
          </a:p>
        </p:txBody>
      </p:sp>
      <p:sp>
        <p:nvSpPr>
          <p:cNvPr id="12" name="Object 11"/>
          <p:cNvSpPr/>
          <p:nvPr/>
        </p:nvSpPr>
        <p:spPr>
          <a:xfrm>
            <a:off x="11855660" y="6497848"/>
            <a:ext cx="142839" cy="236875"/>
          </a:xfrm>
          <a:prstGeom prst="rect">
            <a:avLst/>
          </a:prstGeom>
          <a:noFill/>
        </p:spPr>
        <p:txBody>
          <a:bodyPr/>
          <a:lstStyle/>
          <a:p>
            <a:endParaRPr lang="en-US"/>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 xmlns:ma14="http://schemas.microsoft.com/office/mac/drawingml/2011/main" val="0"/>
            </a:ext>
          </a:extLst>
        </p:spPr>
        <p:txBody>
          <a:bodyPr/>
          <a:lstStyle>
            <a:lvl1pPr>
              <a:defRPr sz="1100"/>
            </a:lvl1pPr>
          </a:lstStyle>
          <a:p>
            <a:fld id="{F7021451-1387-4CA6-816F-3879F97B5CBC}"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Architecture Setup: AWS S3 Bucket Creation</a:t>
            </a:r>
            <a:endParaRPr lang="en-US" dirty="0"/>
          </a:p>
        </p:txBody>
      </p:sp>
      <p:sp>
        <p:nvSpPr>
          <p:cNvPr id="3" name="Object 2"/>
          <p:cNvSpPr/>
          <p:nvPr/>
        </p:nvSpPr>
        <p:spPr>
          <a:xfrm>
            <a:off x="476131" y="1590277"/>
            <a:ext cx="3618595" cy="3456711"/>
          </a:xfrm>
          <a:prstGeom prst="rect">
            <a:avLst/>
          </a:prstGeom>
          <a:solidFill>
            <a:srgbClr val="FFD9AD"/>
          </a:solidFill>
        </p:spPr>
        <p:txBody>
          <a:bodyPr/>
          <a:lstStyle/>
          <a:p>
            <a:endParaRPr lang="en-US"/>
          </a:p>
        </p:txBody>
      </p:sp>
      <p:pic>
        <p:nvPicPr>
          <p:cNvPr id="4" name="Object 3" descr="Screenshot_2025-04-26_133526.png"/>
          <p:cNvPicPr>
            <a:picLocks noChangeAspect="1"/>
          </p:cNvPicPr>
          <p:nvPr/>
        </p:nvPicPr>
        <p:blipFill>
          <a:blip r:embed="rId3"/>
          <a:srcRect l="20623" r="20623"/>
          <a:stretch/>
        </p:blipFill>
        <p:spPr>
          <a:xfrm>
            <a:off x="476131" y="1590277"/>
            <a:ext cx="3618595" cy="3456711"/>
          </a:xfrm>
          <a:prstGeom prst="rect">
            <a:avLst/>
          </a:prstGeom>
        </p:spPr>
      </p:pic>
      <p:sp>
        <p:nvSpPr>
          <p:cNvPr id="5" name="Object 4"/>
          <p:cNvSpPr/>
          <p:nvPr/>
        </p:nvSpPr>
        <p:spPr>
          <a:xfrm>
            <a:off x="295201" y="5190720"/>
            <a:ext cx="3980455" cy="266038"/>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S3 Bucket Creation</a:t>
            </a:r>
            <a:endParaRPr lang="en-US" dirty="0"/>
          </a:p>
        </p:txBody>
      </p:sp>
      <p:sp>
        <p:nvSpPr>
          <p:cNvPr id="6" name="Object 5"/>
          <p:cNvSpPr/>
          <p:nvPr/>
        </p:nvSpPr>
        <p:spPr>
          <a:xfrm>
            <a:off x="295201" y="5534427"/>
            <a:ext cx="3980455" cy="263211"/>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FFFFFF">
                    <a:alpha val="80000"/>
                  </a:srgbClr>
                </a:solidFill>
                <a:latin typeface="Inter" pitchFamily="34" charset="0"/>
                <a:ea typeface="Inter" pitchFamily="34" charset="-122"/>
                <a:cs typeface="Inter" pitchFamily="34" charset="-120"/>
              </a:rPr>
              <a:t>Created an S3 bucket named worldwide10</a:t>
            </a:r>
            <a:endParaRPr lang="en-US" dirty="0"/>
          </a:p>
        </p:txBody>
      </p:sp>
      <p:sp>
        <p:nvSpPr>
          <p:cNvPr id="7" name="Object 6"/>
          <p:cNvSpPr/>
          <p:nvPr/>
        </p:nvSpPr>
        <p:spPr>
          <a:xfrm>
            <a:off x="4285178" y="1590277"/>
            <a:ext cx="3618595" cy="3456711"/>
          </a:xfrm>
          <a:prstGeom prst="rect">
            <a:avLst/>
          </a:prstGeom>
          <a:solidFill>
            <a:srgbClr val="FFD9AD"/>
          </a:solidFill>
        </p:spPr>
        <p:txBody>
          <a:bodyPr/>
          <a:lstStyle/>
          <a:p>
            <a:endParaRPr lang="en-US"/>
          </a:p>
        </p:txBody>
      </p:sp>
      <p:pic>
        <p:nvPicPr>
          <p:cNvPr id="8" name="Object 7" descr="Screenshot_2025-04-26_133552.png"/>
          <p:cNvPicPr>
            <a:picLocks noChangeAspect="1"/>
          </p:cNvPicPr>
          <p:nvPr/>
        </p:nvPicPr>
        <p:blipFill>
          <a:blip r:embed="rId4"/>
          <a:srcRect l="124" r="41016"/>
          <a:stretch/>
        </p:blipFill>
        <p:spPr>
          <a:xfrm>
            <a:off x="4285178" y="1590277"/>
            <a:ext cx="3618595" cy="3456711"/>
          </a:xfrm>
          <a:prstGeom prst="rect">
            <a:avLst/>
          </a:prstGeom>
        </p:spPr>
      </p:pic>
      <p:sp>
        <p:nvSpPr>
          <p:cNvPr id="9" name="Object 8"/>
          <p:cNvSpPr/>
          <p:nvPr/>
        </p:nvSpPr>
        <p:spPr>
          <a:xfrm>
            <a:off x="4104249" y="5190720"/>
            <a:ext cx="3980455" cy="266038"/>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Folder Organization</a:t>
            </a:r>
            <a:endParaRPr lang="en-US" dirty="0"/>
          </a:p>
        </p:txBody>
      </p:sp>
      <p:sp>
        <p:nvSpPr>
          <p:cNvPr id="10" name="Object 9"/>
          <p:cNvSpPr/>
          <p:nvPr/>
        </p:nvSpPr>
        <p:spPr>
          <a:xfrm>
            <a:off x="4104249" y="5534427"/>
            <a:ext cx="3980455" cy="526422"/>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FFFFFF">
                    <a:alpha val="80000"/>
                  </a:srgbClr>
                </a:solidFill>
                <a:latin typeface="Inter" pitchFamily="34" charset="0"/>
                <a:ea typeface="Inter" pitchFamily="34" charset="-122"/>
                <a:cs typeface="Inter" pitchFamily="34" charset="-120"/>
              </a:rPr>
              <a:t>Created a folder named 'orders' with a sub-folder 'snapshot_day=2017-01-01'</a:t>
            </a:r>
            <a:endParaRPr lang="en-US" dirty="0"/>
          </a:p>
        </p:txBody>
      </p:sp>
      <p:sp>
        <p:nvSpPr>
          <p:cNvPr id="11" name="Object 10"/>
          <p:cNvSpPr/>
          <p:nvPr/>
        </p:nvSpPr>
        <p:spPr>
          <a:xfrm>
            <a:off x="8094226" y="1590277"/>
            <a:ext cx="3618595" cy="3456711"/>
          </a:xfrm>
          <a:prstGeom prst="rect">
            <a:avLst/>
          </a:prstGeom>
          <a:solidFill>
            <a:srgbClr val="FFD9AD"/>
          </a:solidFill>
        </p:spPr>
        <p:txBody>
          <a:bodyPr/>
          <a:lstStyle/>
          <a:p>
            <a:endParaRPr lang="en-US"/>
          </a:p>
        </p:txBody>
      </p:sp>
      <p:pic>
        <p:nvPicPr>
          <p:cNvPr id="12" name="Object 11" descr="Screenshot_2025-04-27_093114.png"/>
          <p:cNvPicPr>
            <a:picLocks noChangeAspect="1"/>
          </p:cNvPicPr>
          <p:nvPr/>
        </p:nvPicPr>
        <p:blipFill>
          <a:blip r:embed="rId5"/>
          <a:srcRect l="11215" r="29832"/>
          <a:stretch/>
        </p:blipFill>
        <p:spPr>
          <a:xfrm>
            <a:off x="8094226" y="1590277"/>
            <a:ext cx="3618595" cy="3456711"/>
          </a:xfrm>
          <a:prstGeom prst="rect">
            <a:avLst/>
          </a:prstGeom>
        </p:spPr>
      </p:pic>
      <p:sp>
        <p:nvSpPr>
          <p:cNvPr id="13" name="Object 12"/>
          <p:cNvSpPr/>
          <p:nvPr/>
        </p:nvSpPr>
        <p:spPr>
          <a:xfrm>
            <a:off x="7913296" y="5190720"/>
            <a:ext cx="3980455" cy="266038"/>
          </a:xfrm>
          <a:prstGeom prst="rect">
            <a:avLst/>
          </a:prstGeom>
          <a:noFill/>
        </p:spPr>
        <p:txBody>
          <a:bodyPr wrap="square" lIns="0" tIns="0" rIns="0" bIns="0" rtlCol="0" anchor="t"/>
          <a:lstStyle/>
          <a:p>
            <a:pPr algn="ctr">
              <a:lnSpc>
                <a:spcPts val="2096"/>
              </a:lnSpc>
              <a:buNone/>
            </a:pPr>
            <a:r>
              <a:rPr lang="en-US" sz="1800" b="1" kern="0" spc="-108" dirty="0">
                <a:solidFill>
                  <a:srgbClr val="FFFFFF"/>
                </a:solidFill>
                <a:latin typeface="Inter" pitchFamily="34" charset="0"/>
                <a:ea typeface="Inter" pitchFamily="34" charset="-122"/>
                <a:cs typeface="Inter" pitchFamily="34" charset="-120"/>
              </a:rPr>
              <a:t>Folder Structure Rationale</a:t>
            </a:r>
            <a:endParaRPr lang="en-US" dirty="0"/>
          </a:p>
        </p:txBody>
      </p:sp>
      <p:sp>
        <p:nvSpPr>
          <p:cNvPr id="14" name="Object 13"/>
          <p:cNvSpPr/>
          <p:nvPr/>
        </p:nvSpPr>
        <p:spPr>
          <a:xfrm>
            <a:off x="7913296" y="5534427"/>
            <a:ext cx="3980455" cy="526422"/>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FFFFFF">
                    <a:alpha val="80000"/>
                  </a:srgbClr>
                </a:solidFill>
                <a:latin typeface="Inter" pitchFamily="34" charset="0"/>
                <a:ea typeface="Inter" pitchFamily="34" charset="-122"/>
                <a:cs typeface="Inter" pitchFamily="34" charset="-120"/>
              </a:rPr>
              <a:t>This folder structure enables efficient partitioning in AWS Glue and Athena</a:t>
            </a:r>
            <a:endParaRPr lang="en-US" dirty="0"/>
          </a:p>
        </p:txBody>
      </p:sp>
      <p:sp>
        <p:nvSpPr>
          <p:cNvPr id="15" name="Object 14"/>
          <p:cNvSpPr/>
          <p:nvPr/>
        </p:nvSpPr>
        <p:spPr>
          <a:xfrm>
            <a:off x="11855660" y="6497848"/>
            <a:ext cx="142839" cy="236875"/>
          </a:xfrm>
          <a:prstGeom prst="rect">
            <a:avLst/>
          </a:prstGeom>
          <a:noFill/>
        </p:spPr>
        <p:txBody>
          <a:bodyPr/>
          <a:lstStyle/>
          <a:p>
            <a:endParaRPr lang="en-US"/>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 xmlns:ma14="http://schemas.microsoft.com/office/mac/drawingml/2011/main" val="0"/>
            </a:ext>
          </a:extLst>
        </p:spPr>
        <p:txBody>
          <a:bodyPr/>
          <a:lstStyle>
            <a:lvl1pPr>
              <a:defRPr sz="1100"/>
            </a:lvl1pPr>
          </a:lstStyle>
          <a:p>
            <a:fld id="{F7021451-1387-4CA6-816F-3879F97B5CBC}"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7555246" y="476131"/>
            <a:ext cx="4157575" cy="5904024"/>
          </a:xfrm>
          <a:prstGeom prst="rect">
            <a:avLst/>
          </a:prstGeom>
          <a:solidFill>
            <a:srgbClr val="22AAEE"/>
          </a:solidFill>
        </p:spPr>
        <p:txBody>
          <a:bodyPr/>
          <a:lstStyle/>
          <a:p>
            <a:endParaRPr lang="en-US"/>
          </a:p>
        </p:txBody>
      </p:sp>
      <p:pic>
        <p:nvPicPr>
          <p:cNvPr id="3" name="Object 2" descr="Screenshot_2025-04-26_142800.png"/>
          <p:cNvPicPr>
            <a:picLocks noChangeAspect="1"/>
          </p:cNvPicPr>
          <p:nvPr/>
        </p:nvPicPr>
        <p:blipFill>
          <a:blip r:embed="rId3"/>
          <a:srcRect l="13334" r="47071"/>
          <a:stretch/>
        </p:blipFill>
        <p:spPr>
          <a:xfrm>
            <a:off x="7555246" y="476131"/>
            <a:ext cx="4157575" cy="5904024"/>
          </a:xfrm>
          <a:prstGeom prst="rect">
            <a:avLst/>
          </a:prstGeom>
        </p:spPr>
      </p:pic>
      <p:sp>
        <p:nvSpPr>
          <p:cNvPr id="4" name="Object 3"/>
          <p:cNvSpPr/>
          <p:nvPr/>
        </p:nvSpPr>
        <p:spPr>
          <a:xfrm>
            <a:off x="205689" y="2140506"/>
            <a:ext cx="7143869" cy="554246"/>
          </a:xfrm>
          <a:prstGeom prst="rect">
            <a:avLst/>
          </a:prstGeom>
          <a:noFill/>
        </p:spPr>
        <p:txBody>
          <a:bodyPr wrap="square" lIns="0" tIns="0" rIns="0" bIns="0" rtlCol="0" anchor="ctr"/>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AWS Glue Crawler Creation</a:t>
            </a:r>
            <a:endParaRPr lang="en-US" dirty="0"/>
          </a:p>
        </p:txBody>
      </p:sp>
      <p:sp>
        <p:nvSpPr>
          <p:cNvPr id="5" name="Object 4"/>
          <p:cNvSpPr/>
          <p:nvPr/>
        </p:nvSpPr>
        <p:spPr>
          <a:xfrm>
            <a:off x="205689" y="2798162"/>
            <a:ext cx="7143869" cy="1895299"/>
          </a:xfrm>
          <a:prstGeom prst="rect">
            <a:avLst/>
          </a:prstGeom>
          <a:noFill/>
        </p:spPr>
        <p:txBody>
          <a:bodyPr wrap="square" lIns="0" tIns="0" rIns="0" bIns="0" rtlCol="0" anchor="ctr"/>
          <a:lstStyle/>
          <a:p>
            <a:pPr algn="ctr">
              <a:lnSpc>
                <a:spcPts val="2489"/>
              </a:lnSpc>
              <a:spcBef>
                <a:spcPts val="799"/>
              </a:spcBef>
              <a:buNone/>
            </a:pPr>
            <a:r>
              <a:rPr lang="en-US" sz="1800" kern="0" spc="-36" dirty="0">
                <a:solidFill>
                  <a:srgbClr val="FFFFFF">
                    <a:alpha val="80000"/>
                  </a:srgbClr>
                </a:solidFill>
                <a:latin typeface="Inter" pitchFamily="34" charset="0"/>
                <a:ea typeface="Inter" pitchFamily="34" charset="-122"/>
                <a:cs typeface="Inter" pitchFamily="34" charset="-120"/>
              </a:rPr>
              <a:t>The AWS Glue Crawler is a critical component in the data pipeline, responsible for automatically detecting the schema of the data stored in the S3 bucket and creating a metadata catalog. This allows the team to query the data using SQL-based tools like Amazon Athena without the need for manual database creation and management.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Glue Crawler Results and Partitioning</a:t>
            </a:r>
            <a:endParaRPr lang="en-US" dirty="0"/>
          </a:p>
        </p:txBody>
      </p:sp>
      <p:sp>
        <p:nvSpPr>
          <p:cNvPr id="3" name="Object 2"/>
          <p:cNvSpPr/>
          <p:nvPr/>
        </p:nvSpPr>
        <p:spPr>
          <a:xfrm>
            <a:off x="1666458" y="1352212"/>
            <a:ext cx="8459088" cy="4284614"/>
          </a:xfrm>
          <a:prstGeom prst="rect">
            <a:avLst/>
          </a:prstGeom>
          <a:solidFill>
            <a:srgbClr val="222222"/>
          </a:solidFill>
        </p:spPr>
        <p:txBody>
          <a:bodyPr/>
          <a:lstStyle/>
          <a:p>
            <a:endParaRPr lang="en-US"/>
          </a:p>
        </p:txBody>
      </p:sp>
      <p:pic>
        <p:nvPicPr>
          <p:cNvPr id="4" name="Object 3" descr="Screenshot_2025-04-26_142954.png"/>
          <p:cNvPicPr>
            <a:picLocks noChangeAspect="1"/>
          </p:cNvPicPr>
          <p:nvPr/>
        </p:nvPicPr>
        <p:blipFill>
          <a:blip r:embed="rId3"/>
          <a:srcRect t="4365" b="4365"/>
          <a:stretch/>
        </p:blipFill>
        <p:spPr>
          <a:xfrm>
            <a:off x="1666458" y="1409348"/>
            <a:ext cx="8589402" cy="4407990"/>
          </a:xfrm>
          <a:prstGeom prst="rect">
            <a:avLst/>
          </a:prstGeom>
        </p:spPr>
      </p:pic>
      <p:sp>
        <p:nvSpPr>
          <p:cNvPr id="5" name="Object 4"/>
          <p:cNvSpPr/>
          <p:nvPr/>
        </p:nvSpPr>
        <p:spPr>
          <a:xfrm>
            <a:off x="11865183" y="6497848"/>
            <a:ext cx="133317" cy="236875"/>
          </a:xfrm>
          <a:prstGeom prst="rect">
            <a:avLst/>
          </a:prstGeom>
          <a:noFill/>
        </p:spPr>
        <p:txBody>
          <a:bodyPr/>
          <a:lstStyle/>
          <a:p>
            <a:endParaRPr lang="en-US"/>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 xmlns:ma14="http://schemas.microsoft.com/office/mac/drawingml/2011/main" val="0"/>
            </a:ext>
          </a:extLst>
        </p:spPr>
        <p:txBody>
          <a:bodyPr/>
          <a:lstStyle>
            <a:lvl1pPr>
              <a:defRPr sz="1100"/>
            </a:lvl1pPr>
          </a:lstStyle>
          <a:p>
            <a:fld id="{F7021451-1387-4CA6-816F-3879F97B5CBC}"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333333"/>
                </a:solidFill>
                <a:latin typeface="Inter" pitchFamily="34" charset="0"/>
                <a:ea typeface="Inter" pitchFamily="34" charset="-122"/>
                <a:cs typeface="Inter" pitchFamily="34" charset="-120"/>
              </a:rPr>
              <a:t>Querying Structured Data with Amazon Athena</a:t>
            </a:r>
            <a:endParaRPr lang="en-US" dirty="0"/>
          </a:p>
        </p:txBody>
      </p:sp>
      <p:sp>
        <p:nvSpPr>
          <p:cNvPr id="3" name="Object 2"/>
          <p:cNvSpPr/>
          <p:nvPr/>
        </p:nvSpPr>
        <p:spPr>
          <a:xfrm>
            <a:off x="987972" y="1771207"/>
            <a:ext cx="1428393" cy="1428393"/>
          </a:xfrm>
          <a:prstGeom prst="ellipse">
            <a:avLst/>
          </a:prstGeom>
          <a:solidFill>
            <a:srgbClr val="22AAEE"/>
          </a:solidFill>
        </p:spPr>
        <p:txBody>
          <a:bodyPr/>
          <a:lstStyle/>
          <a:p>
            <a:endParaRPr lang="en-US"/>
          </a:p>
        </p:txBody>
      </p:sp>
      <p:pic>
        <p:nvPicPr>
          <p:cNvPr id="4" name="Object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4348" y="2217576"/>
            <a:ext cx="561835" cy="561835"/>
          </a:xfrm>
          <a:prstGeom prst="rect">
            <a:avLst/>
          </a:prstGeom>
        </p:spPr>
      </p:pic>
      <p:sp>
        <p:nvSpPr>
          <p:cNvPr id="5" name="Object 4"/>
          <p:cNvSpPr/>
          <p:nvPr/>
        </p:nvSpPr>
        <p:spPr>
          <a:xfrm>
            <a:off x="418995" y="3295719"/>
            <a:ext cx="2566346" cy="532076"/>
          </a:xfrm>
          <a:prstGeom prst="rect">
            <a:avLst/>
          </a:prstGeom>
          <a:noFill/>
        </p:spPr>
        <p:txBody>
          <a:bodyPr wrap="square" lIns="0" tIns="0" rIns="0" bIns="0" rtlCol="0" anchor="t"/>
          <a:lstStyle/>
          <a:p>
            <a:pPr algn="ctr">
              <a:lnSpc>
                <a:spcPts val="2096"/>
              </a:lnSpc>
              <a:buNone/>
            </a:pPr>
            <a:r>
              <a:rPr lang="en-US" sz="1800" b="1" kern="0" spc="-108" dirty="0">
                <a:solidFill>
                  <a:srgbClr val="333333"/>
                </a:solidFill>
                <a:latin typeface="Inter" pitchFamily="34" charset="0"/>
                <a:ea typeface="Inter" pitchFamily="34" charset="-122"/>
                <a:cs typeface="Inter" pitchFamily="34" charset="-120"/>
              </a:rPr>
              <a:t>Connected Athena to the Glue Data Catalog</a:t>
            </a:r>
            <a:endParaRPr lang="en-US" dirty="0"/>
          </a:p>
        </p:txBody>
      </p:sp>
      <p:sp>
        <p:nvSpPr>
          <p:cNvPr id="6" name="Object 5"/>
          <p:cNvSpPr/>
          <p:nvPr/>
        </p:nvSpPr>
        <p:spPr>
          <a:xfrm>
            <a:off x="418995" y="3905464"/>
            <a:ext cx="2566346" cy="1052845"/>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000000">
                    <a:alpha val="56000"/>
                  </a:srgbClr>
                </a:solidFill>
                <a:latin typeface="Inter" pitchFamily="34" charset="0"/>
                <a:ea typeface="Inter" pitchFamily="34" charset="-122"/>
                <a:cs typeface="Inter" pitchFamily="34" charset="-120"/>
              </a:rPr>
              <a:t>Leveraged the metadata catalog created by the Glue crawler to access the orders table in Athena.</a:t>
            </a:r>
            <a:endParaRPr lang="en-US" dirty="0"/>
          </a:p>
        </p:txBody>
      </p:sp>
      <p:sp>
        <p:nvSpPr>
          <p:cNvPr id="7" name="Object 6"/>
          <p:cNvSpPr/>
          <p:nvPr/>
        </p:nvSpPr>
        <p:spPr>
          <a:xfrm>
            <a:off x="3916177" y="1771207"/>
            <a:ext cx="1428393" cy="1428393"/>
          </a:xfrm>
          <a:prstGeom prst="ellipse">
            <a:avLst/>
          </a:prstGeom>
          <a:solidFill>
            <a:srgbClr val="FFD9AD"/>
          </a:solidFill>
        </p:spPr>
        <p:txBody>
          <a:bodyPr/>
          <a:lstStyle/>
          <a:p>
            <a:endParaRPr lang="en-US"/>
          </a:p>
        </p:txBody>
      </p:sp>
      <p:pic>
        <p:nvPicPr>
          <p:cNvPr id="8" name="Object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0702" y="2217578"/>
            <a:ext cx="609448" cy="542789"/>
          </a:xfrm>
          <a:prstGeom prst="rect">
            <a:avLst/>
          </a:prstGeom>
        </p:spPr>
      </p:pic>
      <p:sp>
        <p:nvSpPr>
          <p:cNvPr id="9" name="Object 8"/>
          <p:cNvSpPr/>
          <p:nvPr/>
        </p:nvSpPr>
        <p:spPr>
          <a:xfrm>
            <a:off x="3357675" y="3295719"/>
            <a:ext cx="2545396" cy="266038"/>
          </a:xfrm>
          <a:prstGeom prst="rect">
            <a:avLst/>
          </a:prstGeom>
          <a:noFill/>
        </p:spPr>
        <p:txBody>
          <a:bodyPr wrap="square" lIns="0" tIns="0" rIns="0" bIns="0" rtlCol="0" anchor="t"/>
          <a:lstStyle/>
          <a:p>
            <a:pPr algn="ctr">
              <a:lnSpc>
                <a:spcPts val="2096"/>
              </a:lnSpc>
              <a:buNone/>
            </a:pPr>
            <a:r>
              <a:rPr lang="en-US" sz="1800" b="1" kern="0" spc="-108" dirty="0">
                <a:solidFill>
                  <a:srgbClr val="333333"/>
                </a:solidFill>
                <a:latin typeface="Inter" pitchFamily="34" charset="0"/>
                <a:ea typeface="Inter" pitchFamily="34" charset="-122"/>
                <a:cs typeface="Inter" pitchFamily="34" charset="-120"/>
              </a:rPr>
              <a:t>Ran validation queries</a:t>
            </a:r>
            <a:endParaRPr lang="en-US" dirty="0"/>
          </a:p>
        </p:txBody>
      </p:sp>
      <p:sp>
        <p:nvSpPr>
          <p:cNvPr id="10" name="Object 9"/>
          <p:cNvSpPr/>
          <p:nvPr/>
        </p:nvSpPr>
        <p:spPr>
          <a:xfrm>
            <a:off x="3357675" y="3639426"/>
            <a:ext cx="2545396" cy="1316056"/>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000000">
                    <a:alpha val="56000"/>
                  </a:srgbClr>
                </a:solidFill>
                <a:latin typeface="Inter" pitchFamily="34" charset="0"/>
                <a:ea typeface="Inter" pitchFamily="34" charset="-122"/>
                <a:cs typeface="Inter" pitchFamily="34" charset="-120"/>
              </a:rPr>
              <a:t>Executed queries like SELECT * FROM orders LIMIT 10 to preview the data and confirm correct ingestion.</a:t>
            </a:r>
            <a:endParaRPr lang="en-US" dirty="0"/>
          </a:p>
        </p:txBody>
      </p:sp>
      <p:sp>
        <p:nvSpPr>
          <p:cNvPr id="11" name="Object 10"/>
          <p:cNvSpPr/>
          <p:nvPr/>
        </p:nvSpPr>
        <p:spPr>
          <a:xfrm>
            <a:off x="6844382" y="1771207"/>
            <a:ext cx="1428393" cy="1428393"/>
          </a:xfrm>
          <a:prstGeom prst="ellipse">
            <a:avLst/>
          </a:prstGeom>
          <a:solidFill>
            <a:srgbClr val="FEC088"/>
          </a:solidFill>
        </p:spPr>
        <p:txBody>
          <a:bodyPr/>
          <a:lstStyle/>
          <a:p>
            <a:endParaRPr lang="en-US"/>
          </a:p>
        </p:txBody>
      </p:sp>
      <p:pic>
        <p:nvPicPr>
          <p:cNvPr id="12" name="Object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7714" y="2200834"/>
            <a:ext cx="409473" cy="590402"/>
          </a:xfrm>
          <a:prstGeom prst="rect">
            <a:avLst/>
          </a:prstGeom>
        </p:spPr>
      </p:pic>
      <p:sp>
        <p:nvSpPr>
          <p:cNvPr id="13" name="Object 12"/>
          <p:cNvSpPr/>
          <p:nvPr/>
        </p:nvSpPr>
        <p:spPr>
          <a:xfrm>
            <a:off x="6301593" y="3295719"/>
            <a:ext cx="2513971" cy="266038"/>
          </a:xfrm>
          <a:prstGeom prst="rect">
            <a:avLst/>
          </a:prstGeom>
          <a:noFill/>
        </p:spPr>
        <p:txBody>
          <a:bodyPr wrap="square" lIns="0" tIns="0" rIns="0" bIns="0" rtlCol="0" anchor="t"/>
          <a:lstStyle/>
          <a:p>
            <a:pPr algn="ctr">
              <a:lnSpc>
                <a:spcPts val="2096"/>
              </a:lnSpc>
              <a:buNone/>
            </a:pPr>
            <a:r>
              <a:rPr lang="en-US" sz="1800" b="1" kern="0" spc="-108" dirty="0">
                <a:solidFill>
                  <a:srgbClr val="333333"/>
                </a:solidFill>
                <a:latin typeface="Inter" pitchFamily="34" charset="0"/>
                <a:ea typeface="Inter" pitchFamily="34" charset="-122"/>
                <a:cs typeface="Inter" pitchFamily="34" charset="-120"/>
              </a:rPr>
              <a:t>Serverless querying</a:t>
            </a:r>
            <a:endParaRPr lang="en-US" dirty="0"/>
          </a:p>
        </p:txBody>
      </p:sp>
      <p:sp>
        <p:nvSpPr>
          <p:cNvPr id="14" name="Object 13"/>
          <p:cNvSpPr/>
          <p:nvPr/>
        </p:nvSpPr>
        <p:spPr>
          <a:xfrm>
            <a:off x="6301593" y="3639426"/>
            <a:ext cx="2513971" cy="1316056"/>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000000">
                    <a:alpha val="56000"/>
                  </a:srgbClr>
                </a:solidFill>
                <a:latin typeface="Inter" pitchFamily="34" charset="0"/>
                <a:ea typeface="Inter" pitchFamily="34" charset="-122"/>
                <a:cs typeface="Inter" pitchFamily="34" charset="-120"/>
              </a:rPr>
              <a:t>Used Athena's serverless architecture, eliminating the need for manual infrastructure setup and management.</a:t>
            </a:r>
            <a:endParaRPr lang="en-US" dirty="0"/>
          </a:p>
        </p:txBody>
      </p:sp>
      <p:sp>
        <p:nvSpPr>
          <p:cNvPr id="15" name="Object 14"/>
          <p:cNvSpPr/>
          <p:nvPr/>
        </p:nvSpPr>
        <p:spPr>
          <a:xfrm>
            <a:off x="9772587" y="1771207"/>
            <a:ext cx="1428393" cy="1428393"/>
          </a:xfrm>
          <a:prstGeom prst="ellipse">
            <a:avLst/>
          </a:prstGeom>
          <a:solidFill>
            <a:srgbClr val="FD864D"/>
          </a:solidFill>
        </p:spPr>
        <p:txBody>
          <a:bodyPr/>
          <a:lstStyle/>
          <a:p>
            <a:endParaRPr lang="en-US"/>
          </a:p>
        </p:txBody>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15210" y="2242614"/>
            <a:ext cx="371382" cy="485654"/>
          </a:xfrm>
          <a:prstGeom prst="rect">
            <a:avLst/>
          </a:prstGeom>
        </p:spPr>
      </p:pic>
      <p:sp>
        <p:nvSpPr>
          <p:cNvPr id="17" name="Object 16"/>
          <p:cNvSpPr/>
          <p:nvPr/>
        </p:nvSpPr>
        <p:spPr>
          <a:xfrm>
            <a:off x="9145999" y="3295719"/>
            <a:ext cx="2681569" cy="532076"/>
          </a:xfrm>
          <a:prstGeom prst="rect">
            <a:avLst/>
          </a:prstGeom>
          <a:noFill/>
        </p:spPr>
        <p:txBody>
          <a:bodyPr wrap="square" lIns="0" tIns="0" rIns="0" bIns="0" rtlCol="0" anchor="t"/>
          <a:lstStyle/>
          <a:p>
            <a:pPr algn="ctr">
              <a:lnSpc>
                <a:spcPts val="2096"/>
              </a:lnSpc>
              <a:buNone/>
            </a:pPr>
            <a:r>
              <a:rPr lang="en-US" sz="1800" b="1" kern="0" spc="-108" dirty="0">
                <a:solidFill>
                  <a:srgbClr val="333333"/>
                </a:solidFill>
                <a:latin typeface="Inter" pitchFamily="34" charset="0"/>
                <a:ea typeface="Inter" pitchFamily="34" charset="-122"/>
                <a:cs typeface="Inter" pitchFamily="34" charset="-120"/>
              </a:rPr>
              <a:t>Pay-per-query pricing model</a:t>
            </a:r>
            <a:endParaRPr lang="en-US" dirty="0"/>
          </a:p>
        </p:txBody>
      </p:sp>
      <p:sp>
        <p:nvSpPr>
          <p:cNvPr id="18" name="Object 17"/>
          <p:cNvSpPr/>
          <p:nvPr/>
        </p:nvSpPr>
        <p:spPr>
          <a:xfrm>
            <a:off x="9145999" y="3905464"/>
            <a:ext cx="2681569" cy="1052845"/>
          </a:xfrm>
          <a:prstGeom prst="rect">
            <a:avLst/>
          </a:prstGeom>
          <a:noFill/>
        </p:spPr>
        <p:txBody>
          <a:bodyPr wrap="square" lIns="0" tIns="0" rIns="0" bIns="0" rtlCol="0" anchor="t"/>
          <a:lstStyle/>
          <a:p>
            <a:pPr algn="ctr">
              <a:lnSpc>
                <a:spcPts val="2074"/>
              </a:lnSpc>
              <a:spcBef>
                <a:spcPts val="600"/>
              </a:spcBef>
              <a:buNone/>
            </a:pPr>
            <a:r>
              <a:rPr lang="en-US" sz="1500" kern="0" spc="-30" dirty="0">
                <a:solidFill>
                  <a:srgbClr val="000000">
                    <a:alpha val="56000"/>
                  </a:srgbClr>
                </a:solidFill>
                <a:latin typeface="Inter" pitchFamily="34" charset="0"/>
                <a:ea typeface="Inter" pitchFamily="34" charset="-122"/>
                <a:cs typeface="Inter" pitchFamily="34" charset="-120"/>
              </a:rPr>
              <a:t>Athena charges only for the data scanned, providing a cost-effective solution for ad-hoc data querying.</a:t>
            </a:r>
            <a:endParaRPr lang="en-US" dirty="0"/>
          </a:p>
        </p:txBody>
      </p:sp>
      <p:sp>
        <p:nvSpPr>
          <p:cNvPr id="19" name="Object 18"/>
          <p:cNvSpPr/>
          <p:nvPr/>
        </p:nvSpPr>
        <p:spPr>
          <a:xfrm>
            <a:off x="0" y="5551687"/>
            <a:ext cx="12188952" cy="1304599"/>
          </a:xfrm>
          <a:prstGeom prst="rect">
            <a:avLst/>
          </a:prstGeom>
          <a:solidFill>
            <a:srgbClr val="FD864D"/>
          </a:solidFill>
        </p:spPr>
        <p:txBody>
          <a:bodyPr/>
          <a:lstStyle/>
          <a:p>
            <a:endParaRPr lang="en-US"/>
          </a:p>
        </p:txBody>
      </p:sp>
      <p:sp>
        <p:nvSpPr>
          <p:cNvPr id="20" name="Object 19"/>
          <p:cNvSpPr/>
          <p:nvPr/>
        </p:nvSpPr>
        <p:spPr>
          <a:xfrm>
            <a:off x="123794" y="5874265"/>
            <a:ext cx="11941364" cy="665095"/>
          </a:xfrm>
          <a:prstGeom prst="rect">
            <a:avLst/>
          </a:prstGeom>
          <a:noFill/>
        </p:spPr>
        <p:txBody>
          <a:bodyPr wrap="square" lIns="0" tIns="0" rIns="0" bIns="0" rtlCol="0" anchor="ctr"/>
          <a:lstStyle/>
          <a:p>
            <a:pPr algn="ctr">
              <a:lnSpc>
                <a:spcPts val="2619"/>
              </a:lnSpc>
              <a:buNone/>
            </a:pPr>
            <a:r>
              <a:rPr lang="en-US" sz="2250" b="1" kern="0" spc="-135" dirty="0">
                <a:solidFill>
                  <a:srgbClr val="333333"/>
                </a:solidFill>
                <a:latin typeface="Inter" pitchFamily="34" charset="0"/>
                <a:ea typeface="Inter" pitchFamily="34" charset="-122"/>
                <a:cs typeface="Inter" pitchFamily="34" charset="-120"/>
              </a:rPr>
              <a:t>Athena's serverless and cost-effective querying capabilities allowed the team to easily explore and analyze the retail data, without the overhead of setting up traditional database infrastructure.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FFFFFF"/>
                </a:solidFill>
                <a:latin typeface="Inter" pitchFamily="34" charset="0"/>
                <a:ea typeface="Inter" pitchFamily="34" charset="-122"/>
                <a:cs typeface="Inter" pitchFamily="34" charset="-120"/>
              </a:rPr>
              <a:t>Running Analytical Queries with Athena</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712" y="1875956"/>
            <a:ext cx="8503699" cy="895126"/>
          </a:xfrm>
          <a:prstGeom prst="rect">
            <a:avLst/>
          </a:prstGeom>
        </p:spPr>
      </p:pic>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395350"/>
            <a:ext cx="1142714" cy="1276031"/>
          </a:xfrm>
          <a:prstGeom prst="rect">
            <a:avLst/>
          </a:prstGeom>
        </p:spPr>
      </p:pic>
      <p:sp>
        <p:nvSpPr>
          <p:cNvPr id="5" name="Object 4"/>
          <p:cNvSpPr/>
          <p:nvPr/>
        </p:nvSpPr>
        <p:spPr>
          <a:xfrm>
            <a:off x="1333167" y="2195410"/>
            <a:ext cx="8299052" cy="248332"/>
          </a:xfrm>
          <a:prstGeom prst="rect">
            <a:avLst/>
          </a:prstGeom>
          <a:noFill/>
        </p:spPr>
        <p:txBody>
          <a:bodyPr wrap="square" lIns="0" tIns="0" rIns="0" bIns="0" rtlCol="0" anchor="ctr"/>
          <a:lstStyle/>
          <a:p>
            <a:pPr algn="l">
              <a:lnSpc>
                <a:spcPts val="1956"/>
              </a:lnSpc>
              <a:buNone/>
            </a:pPr>
            <a:r>
              <a:rPr lang="en-US" sz="1680" b="1" kern="0" spc="-101" dirty="0">
                <a:solidFill>
                  <a:srgbClr val="333333"/>
                </a:solidFill>
                <a:latin typeface="Inter" pitchFamily="34" charset="0"/>
                <a:ea typeface="Inter" pitchFamily="34" charset="-122"/>
                <a:cs typeface="Inter" pitchFamily="34" charset="-120"/>
              </a:rPr>
              <a:t>Sales by Product Category</a:t>
            </a:r>
            <a:endParaRPr lang="en-US" dirty="0"/>
          </a:p>
        </p:txBody>
      </p:sp>
      <p:pic>
        <p:nvPicPr>
          <p:cNvPr id="6" name="Object 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712" y="2859166"/>
            <a:ext cx="3323394" cy="895126"/>
          </a:xfrm>
          <a:prstGeom prst="rect">
            <a:avLst/>
          </a:prstGeom>
        </p:spPr>
      </p:pic>
      <p:pic>
        <p:nvPicPr>
          <p:cNvPr id="7" name="Object 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2688997"/>
            <a:ext cx="1142714" cy="971307"/>
          </a:xfrm>
          <a:prstGeom prst="rect">
            <a:avLst/>
          </a:prstGeom>
        </p:spPr>
      </p:pic>
      <p:sp>
        <p:nvSpPr>
          <p:cNvPr id="8" name="Object 7"/>
          <p:cNvSpPr/>
          <p:nvPr/>
        </p:nvSpPr>
        <p:spPr>
          <a:xfrm>
            <a:off x="1333167" y="3178620"/>
            <a:ext cx="2597770" cy="248332"/>
          </a:xfrm>
          <a:prstGeom prst="rect">
            <a:avLst/>
          </a:prstGeom>
          <a:noFill/>
        </p:spPr>
        <p:txBody>
          <a:bodyPr wrap="square" lIns="0" tIns="0" rIns="0" bIns="0" rtlCol="0" anchor="ctr"/>
          <a:lstStyle/>
          <a:p>
            <a:pPr algn="l">
              <a:lnSpc>
                <a:spcPts val="1956"/>
              </a:lnSpc>
              <a:buNone/>
            </a:pPr>
            <a:r>
              <a:rPr lang="en-US" sz="1680" b="1" kern="0" spc="-101" dirty="0">
                <a:solidFill>
                  <a:srgbClr val="333333"/>
                </a:solidFill>
                <a:latin typeface="Inter" pitchFamily="34" charset="0"/>
                <a:ea typeface="Inter" pitchFamily="34" charset="-122"/>
                <a:cs typeface="Inter" pitchFamily="34" charset="-120"/>
              </a:rPr>
              <a:t>Revenue Trends over Time</a:t>
            </a:r>
            <a:endParaRPr lang="en-US" dirty="0"/>
          </a:p>
        </p:txBody>
      </p:sp>
      <p:pic>
        <p:nvPicPr>
          <p:cNvPr id="9" name="Object 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2712" y="3842377"/>
            <a:ext cx="10579629" cy="895126"/>
          </a:xfrm>
          <a:prstGeom prst="rect">
            <a:avLst/>
          </a:prstGeom>
        </p:spPr>
      </p:pic>
      <p:pic>
        <p:nvPicPr>
          <p:cNvPr id="10" name="Object 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3937603"/>
            <a:ext cx="1142714" cy="971307"/>
          </a:xfrm>
          <a:prstGeom prst="rect">
            <a:avLst/>
          </a:prstGeom>
        </p:spPr>
      </p:pic>
      <p:sp>
        <p:nvSpPr>
          <p:cNvPr id="11" name="Object 10"/>
          <p:cNvSpPr/>
          <p:nvPr/>
        </p:nvSpPr>
        <p:spPr>
          <a:xfrm>
            <a:off x="1333167" y="4161831"/>
            <a:ext cx="10570107" cy="248332"/>
          </a:xfrm>
          <a:prstGeom prst="rect">
            <a:avLst/>
          </a:prstGeom>
          <a:noFill/>
        </p:spPr>
        <p:txBody>
          <a:bodyPr wrap="square" lIns="0" tIns="0" rIns="0" bIns="0" rtlCol="0" anchor="ctr"/>
          <a:lstStyle/>
          <a:p>
            <a:pPr algn="l">
              <a:lnSpc>
                <a:spcPts val="1956"/>
              </a:lnSpc>
              <a:buNone/>
            </a:pPr>
            <a:r>
              <a:rPr lang="en-US" sz="1680" b="1" kern="0" spc="-101" dirty="0">
                <a:solidFill>
                  <a:srgbClr val="333333"/>
                </a:solidFill>
                <a:latin typeface="Inter" pitchFamily="34" charset="0"/>
                <a:ea typeface="Inter" pitchFamily="34" charset="-122"/>
                <a:cs typeface="Inter" pitchFamily="34" charset="-120"/>
              </a:rPr>
              <a:t>Customer Segmentation Analysis</a:t>
            </a:r>
            <a:endParaRPr lang="en-US" dirty="0"/>
          </a:p>
        </p:txBody>
      </p:sp>
      <p:pic>
        <p:nvPicPr>
          <p:cNvPr id="12" name="Object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42712" y="4825586"/>
            <a:ext cx="6427768" cy="895126"/>
          </a:xfrm>
          <a:prstGeom prst="rect">
            <a:avLst/>
          </a:prstGeom>
        </p:spPr>
      </p:pic>
      <p:pic>
        <p:nvPicPr>
          <p:cNvPr id="13" name="Object 12"/>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0" y="4920814"/>
            <a:ext cx="1142714" cy="1276031"/>
          </a:xfrm>
          <a:prstGeom prst="rect">
            <a:avLst/>
          </a:prstGeom>
        </p:spPr>
      </p:pic>
      <p:sp>
        <p:nvSpPr>
          <p:cNvPr id="14" name="Object 13"/>
          <p:cNvSpPr/>
          <p:nvPr/>
        </p:nvSpPr>
        <p:spPr>
          <a:xfrm>
            <a:off x="1333167" y="5145041"/>
            <a:ext cx="6018637" cy="248332"/>
          </a:xfrm>
          <a:prstGeom prst="rect">
            <a:avLst/>
          </a:prstGeom>
          <a:noFill/>
        </p:spPr>
        <p:txBody>
          <a:bodyPr wrap="square" lIns="0" tIns="0" rIns="0" bIns="0" rtlCol="0" anchor="ctr"/>
          <a:lstStyle/>
          <a:p>
            <a:pPr algn="l">
              <a:lnSpc>
                <a:spcPts val="1956"/>
              </a:lnSpc>
              <a:buNone/>
            </a:pPr>
            <a:r>
              <a:rPr lang="en-US" sz="1680" b="1" kern="0" spc="-101" dirty="0">
                <a:solidFill>
                  <a:srgbClr val="333333"/>
                </a:solidFill>
                <a:latin typeface="Inter" pitchFamily="34" charset="0"/>
                <a:ea typeface="Inter" pitchFamily="34" charset="-122"/>
                <a:cs typeface="Inter" pitchFamily="34" charset="-120"/>
              </a:rPr>
              <a:t>Sales Optimization Opportunities</a:t>
            </a:r>
            <a:endParaRPr lang="en-US" dirty="0"/>
          </a:p>
        </p:txBody>
      </p:sp>
      <p:sp>
        <p:nvSpPr>
          <p:cNvPr id="15" name="Object 14"/>
          <p:cNvSpPr/>
          <p:nvPr/>
        </p:nvSpPr>
        <p:spPr>
          <a:xfrm>
            <a:off x="11865183" y="6497848"/>
            <a:ext cx="133317" cy="236875"/>
          </a:xfrm>
          <a:prstGeom prst="rect">
            <a:avLst/>
          </a:prstGeom>
          <a:noFill/>
        </p:spPr>
        <p:txBody>
          <a:bodyPr/>
          <a:lstStyle/>
          <a:p>
            <a:endParaRPr lang="en-US"/>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 xmlns:ma14="http://schemas.microsoft.com/office/mac/drawingml/2011/main" val="0"/>
            </a:ext>
          </a:extLst>
        </p:spPr>
        <p:txBody>
          <a:bodyPr/>
          <a:lstStyle>
            <a:lvl1pPr>
              <a:defRPr sz="1100"/>
            </a:lvl1pPr>
          </a:lstStyle>
          <a:p>
            <a:fld id="{F7021451-1387-4CA6-816F-3879F97B5CBC}"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8822"/>
            <a:ext cx="12188952" cy="554246"/>
          </a:xfrm>
          <a:prstGeom prst="rect">
            <a:avLst/>
          </a:prstGeom>
          <a:noFill/>
        </p:spPr>
        <p:txBody>
          <a:bodyPr wrap="square" lIns="0" tIns="0" rIns="0" bIns="0" rtlCol="0" anchor="t"/>
          <a:lstStyle/>
          <a:p>
            <a:pPr algn="ctr">
              <a:lnSpc>
                <a:spcPts val="4365"/>
              </a:lnSpc>
              <a:buNone/>
            </a:pPr>
            <a:r>
              <a:rPr lang="en-US" sz="3750" b="1" kern="0" spc="-225" dirty="0">
                <a:solidFill>
                  <a:srgbClr val="333333"/>
                </a:solidFill>
                <a:latin typeface="Inter" pitchFamily="34" charset="0"/>
                <a:ea typeface="Inter" pitchFamily="34" charset="-122"/>
                <a:cs typeface="Inter" pitchFamily="34" charset="-120"/>
              </a:rPr>
              <a:t>Key AWS Services in the Solution</a:t>
            </a:r>
            <a:endParaRPr lang="en-US" dirty="0"/>
          </a:p>
        </p:txBody>
      </p:sp>
      <p:sp>
        <p:nvSpPr>
          <p:cNvPr id="3" name="Object 2"/>
          <p:cNvSpPr/>
          <p:nvPr/>
        </p:nvSpPr>
        <p:spPr>
          <a:xfrm>
            <a:off x="952262" y="2429607"/>
            <a:ext cx="5446938" cy="2726742"/>
          </a:xfrm>
          <a:prstGeom prst="rect">
            <a:avLst/>
          </a:prstGeom>
          <a:noFill/>
        </p:spPr>
        <p:txBody>
          <a:bodyPr wrap="square" lIns="0" tIns="0" rIns="0" bIns="0" rtlCol="0" anchor="t"/>
          <a:lstStyle/>
          <a:p>
            <a:pPr marL="242900" indent="-242900" algn="l">
              <a:lnSpc>
                <a:spcPts val="3143"/>
              </a:lnSpc>
              <a:buSzPct val="100000"/>
              <a:buChar char="•"/>
            </a:pPr>
            <a:r>
              <a:rPr lang="en-US" sz="2700" b="1" kern="0" spc="-162" dirty="0">
                <a:solidFill>
                  <a:srgbClr val="333333"/>
                </a:solidFill>
                <a:latin typeface="Inter" pitchFamily="34" charset="0"/>
                <a:ea typeface="Inter" pitchFamily="34" charset="-122"/>
                <a:cs typeface="Inter" pitchFamily="34" charset="-120"/>
              </a:rPr>
              <a:t>Amazon S3</a:t>
            </a:r>
          </a:p>
          <a:p>
            <a:pPr lvl="1" algn="l">
              <a:lnSpc>
                <a:spcPts val="2384"/>
              </a:lnSpc>
              <a:spcBef>
                <a:spcPts val="326"/>
              </a:spcBef>
              <a:buNone/>
            </a:pPr>
            <a:r>
              <a:rPr lang="en-US" sz="1725" kern="0" spc="-34" dirty="0">
                <a:solidFill>
                  <a:srgbClr val="000000">
                    <a:alpha val="56000"/>
                  </a:srgbClr>
                </a:solidFill>
                <a:latin typeface="Inter" pitchFamily="34" charset="0"/>
                <a:ea typeface="Inter" pitchFamily="34" charset="-122"/>
                <a:cs typeface="Inter" pitchFamily="34" charset="-120"/>
              </a:rPr>
              <a:t>Object storage service used to upload and store the superstore dataset.</a:t>
            </a:r>
          </a:p>
          <a:p>
            <a:pPr marL="242900" indent="-242900" algn="l">
              <a:lnSpc>
                <a:spcPts val="3143"/>
              </a:lnSpc>
              <a:spcBef>
                <a:spcPts val="2557"/>
              </a:spcBef>
              <a:buSzPct val="100000"/>
              <a:buChar char="•"/>
            </a:pPr>
            <a:r>
              <a:rPr lang="en-US" sz="2700" b="1" kern="0" spc="-162" dirty="0">
                <a:solidFill>
                  <a:srgbClr val="333333"/>
                </a:solidFill>
                <a:latin typeface="Inter" pitchFamily="34" charset="0"/>
                <a:ea typeface="Inter" pitchFamily="34" charset="-122"/>
                <a:cs typeface="Inter" pitchFamily="34" charset="-120"/>
              </a:rPr>
              <a:t>AWS Glue</a:t>
            </a:r>
          </a:p>
          <a:p>
            <a:pPr lvl="1" algn="l">
              <a:lnSpc>
                <a:spcPts val="2384"/>
              </a:lnSpc>
              <a:spcBef>
                <a:spcPts val="326"/>
              </a:spcBef>
              <a:buNone/>
            </a:pPr>
            <a:r>
              <a:rPr lang="en-US" sz="1725" kern="0" spc="-34" dirty="0">
                <a:solidFill>
                  <a:srgbClr val="000000">
                    <a:alpha val="56000"/>
                  </a:srgbClr>
                </a:solidFill>
                <a:latin typeface="Inter" pitchFamily="34" charset="0"/>
                <a:ea typeface="Inter" pitchFamily="34" charset="-122"/>
                <a:cs typeface="Inter" pitchFamily="34" charset="-120"/>
              </a:rPr>
              <a:t>Managed ETL service used to automate schema discovery and create a metadata catalog for the orders table.</a:t>
            </a:r>
            <a:endParaRPr lang="en-US" dirty="0"/>
          </a:p>
        </p:txBody>
      </p:sp>
      <p:sp>
        <p:nvSpPr>
          <p:cNvPr id="4" name="Object 3"/>
          <p:cNvSpPr/>
          <p:nvPr/>
        </p:nvSpPr>
        <p:spPr>
          <a:xfrm>
            <a:off x="6284928" y="2429607"/>
            <a:ext cx="5446938" cy="1349087"/>
          </a:xfrm>
          <a:prstGeom prst="rect">
            <a:avLst/>
          </a:prstGeom>
          <a:noFill/>
        </p:spPr>
        <p:txBody>
          <a:bodyPr wrap="square" lIns="0" tIns="0" rIns="0" bIns="0" rtlCol="0" anchor="t"/>
          <a:lstStyle/>
          <a:p>
            <a:pPr marL="242900" indent="-242900" algn="l">
              <a:lnSpc>
                <a:spcPts val="3143"/>
              </a:lnSpc>
              <a:buSzPct val="100000"/>
              <a:buChar char="•"/>
            </a:pPr>
            <a:r>
              <a:rPr lang="en-US" sz="2700" b="1" kern="0" spc="-162" dirty="0">
                <a:solidFill>
                  <a:srgbClr val="333333"/>
                </a:solidFill>
                <a:latin typeface="Inter" pitchFamily="34" charset="0"/>
                <a:ea typeface="Inter" pitchFamily="34" charset="-122"/>
                <a:cs typeface="Inter" pitchFamily="34" charset="-120"/>
              </a:rPr>
              <a:t>Amazon Athena</a:t>
            </a:r>
          </a:p>
          <a:p>
            <a:pPr lvl="1" algn="l">
              <a:lnSpc>
                <a:spcPts val="2384"/>
              </a:lnSpc>
              <a:spcBef>
                <a:spcPts val="326"/>
              </a:spcBef>
              <a:buNone/>
            </a:pPr>
            <a:r>
              <a:rPr lang="en-US" sz="1725" kern="0" spc="-34" dirty="0">
                <a:solidFill>
                  <a:srgbClr val="000000">
                    <a:alpha val="56000"/>
                  </a:srgbClr>
                </a:solidFill>
                <a:latin typeface="Inter" pitchFamily="34" charset="0"/>
                <a:ea typeface="Inter" pitchFamily="34" charset="-122"/>
                <a:cs typeface="Inter" pitchFamily="34" charset="-120"/>
              </a:rPr>
              <a:t>Serverless query engine used to interactively analyze the data stored in Amazon S3 using standard SQL.</a:t>
            </a:r>
            <a:endParaRPr lang="en-US" dirty="0"/>
          </a:p>
        </p:txBody>
      </p:sp>
      <p:sp>
        <p:nvSpPr>
          <p:cNvPr id="5" name="Object 4"/>
          <p:cNvSpPr/>
          <p:nvPr/>
        </p:nvSpPr>
        <p:spPr>
          <a:xfrm>
            <a:off x="11865183" y="6497848"/>
            <a:ext cx="133317" cy="236875"/>
          </a:xfrm>
          <a:prstGeom prst="rect">
            <a:avLst/>
          </a:prstGeom>
          <a:noFill/>
        </p:spPr>
        <p:txBody>
          <a:bodyPr/>
          <a:lstStyle/>
          <a:p>
            <a:endParaRPr lang="en-US"/>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 xmlns:ma14="http://schemas.microsoft.com/office/mac/drawingml/2011/main" val="0"/>
            </a:ext>
          </a:extLst>
        </p:spPr>
        <p:txBody>
          <a:bodyPr/>
          <a:lstStyle>
            <a:lvl1pPr>
              <a:defRPr sz="1100"/>
            </a:lvl1pPr>
          </a:lstStyle>
          <a:p>
            <a:fld id="{F7021451-1387-4CA6-816F-3879F97B5CBC}"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866</TotalTime>
  <Words>989</Words>
  <Application>Microsoft Macintosh PowerPoint</Application>
  <PresentationFormat>Widescreen</PresentationFormat>
  <Paragraphs>117</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AWS-Based Superstore Data Analysis A Research-Oriented Approach template 1</dc:title>
  <dc:subject>AWS-Based Superstore Data Analysis A Research-Oriented Approach template 1</dc:subject>
  <dc:creator>marcelofonseca32@icloud.com</dc:creator>
  <cp:lastModifiedBy>Marcelo Vicente</cp:lastModifiedBy>
  <cp:revision>2</cp:revision>
  <dcterms:created xsi:type="dcterms:W3CDTF">2025-04-29T00:19:04Z</dcterms:created>
  <dcterms:modified xsi:type="dcterms:W3CDTF">2025-04-29T18:32:00Z</dcterms:modified>
</cp:coreProperties>
</file>